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2" r:id="rId3"/>
    <p:sldId id="257" r:id="rId4"/>
    <p:sldId id="273" r:id="rId5"/>
    <p:sldId id="258" r:id="rId6"/>
    <p:sldId id="265" r:id="rId7"/>
    <p:sldId id="260" r:id="rId8"/>
    <p:sldId id="264" r:id="rId9"/>
    <p:sldId id="275" r:id="rId10"/>
    <p:sldId id="269" r:id="rId11"/>
    <p:sldId id="267" r:id="rId12"/>
    <p:sldId id="266" r:id="rId13"/>
    <p:sldId id="271" r:id="rId14"/>
    <p:sldId id="261" r:id="rId15"/>
    <p:sldId id="272" r:id="rId16"/>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5" initials="i" lastIdx="1" clrIdx="0">
    <p:extLst>
      <p:ext uri="{19B8F6BF-5375-455C-9EA6-DF929625EA0E}">
        <p15:presenceInfo xmlns:p15="http://schemas.microsoft.com/office/powerpoint/2012/main" userId="i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80008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2" autoAdjust="0"/>
    <p:restoredTop sz="94660"/>
  </p:normalViewPr>
  <p:slideViewPr>
    <p:cSldViewPr snapToGrid="0">
      <p:cViewPr varScale="1">
        <p:scale>
          <a:sx n="88" d="100"/>
          <a:sy n="88" d="100"/>
        </p:scale>
        <p:origin x="8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85A30536-47E8-4E65-83DB-32DEBDD1EB26}" type="datetimeFigureOut">
              <a:rPr lang="fr-FR" smtClean="0"/>
              <a:t>14/02/2025</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B7616989-291B-443E-8DD0-B749FD62FE66}" type="slidenum">
              <a:rPr lang="fr-FR" smtClean="0"/>
              <a:t>‹N°›</a:t>
            </a:fld>
            <a:endParaRPr lang="fr-FR"/>
          </a:p>
        </p:txBody>
      </p:sp>
    </p:spTree>
    <p:extLst>
      <p:ext uri="{BB962C8B-B14F-4D97-AF65-F5344CB8AC3E}">
        <p14:creationId xmlns:p14="http://schemas.microsoft.com/office/powerpoint/2010/main" val="3788871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67DF7B93-BB7C-47CA-BEA2-16ADC4EAEA36}" type="datetime1">
              <a:rPr lang="fr-FR" smtClean="0"/>
              <a:t>14/02/2025</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9B1BD48-2ED9-40C9-B0FE-D5B0FA17CF94}" type="slidenum">
              <a:rPr lang="fr-FR" smtClean="0"/>
              <a:t>‹N°›</a:t>
            </a:fld>
            <a:endParaRPr lang="fr-FR"/>
          </a:p>
        </p:txBody>
      </p:sp>
    </p:spTree>
    <p:extLst>
      <p:ext uri="{BB962C8B-B14F-4D97-AF65-F5344CB8AC3E}">
        <p14:creationId xmlns:p14="http://schemas.microsoft.com/office/powerpoint/2010/main" val="67060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25B7E10-2B1A-4A03-A59B-5B8AE8303909}" type="datetime1">
              <a:rPr lang="fr-FR" smtClean="0"/>
              <a:t>14/02/2025</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B1BD48-2ED9-40C9-B0FE-D5B0FA17CF94}" type="slidenum">
              <a:rPr lang="fr-FR" smtClean="0"/>
              <a:t>‹N°›</a:t>
            </a:fld>
            <a:endParaRPr lang="fr-FR"/>
          </a:p>
        </p:txBody>
      </p:sp>
    </p:spTree>
    <p:extLst>
      <p:ext uri="{BB962C8B-B14F-4D97-AF65-F5344CB8AC3E}">
        <p14:creationId xmlns:p14="http://schemas.microsoft.com/office/powerpoint/2010/main" val="218797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924814A-8E37-4622-9EEF-477AAAAD48A3}" type="datetime1">
              <a:rPr lang="fr-FR" smtClean="0"/>
              <a:t>14/02/2025</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B1BD48-2ED9-40C9-B0FE-D5B0FA17CF94}"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3806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DC4D5325-DDEA-40F9-858B-6F86C9C3DCF7}" type="datetime1">
              <a:rPr lang="fr-FR" smtClean="0"/>
              <a:t>14/02/2025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B1BD48-2ED9-40C9-B0FE-D5B0FA17CF94}" type="slidenum">
              <a:rPr lang="fr-FR" smtClean="0"/>
              <a:t>‹N°›</a:t>
            </a:fld>
            <a:endParaRPr lang="fr-FR"/>
          </a:p>
        </p:txBody>
      </p:sp>
    </p:spTree>
    <p:extLst>
      <p:ext uri="{BB962C8B-B14F-4D97-AF65-F5344CB8AC3E}">
        <p14:creationId xmlns:p14="http://schemas.microsoft.com/office/powerpoint/2010/main" val="3737669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7C47FDDB-9304-4112-AEF5-754649883DDA}" type="datetime1">
              <a:rPr lang="fr-FR" smtClean="0"/>
              <a:t>14/02/2025</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B1BD48-2ED9-40C9-B0FE-D5B0FA17CF94}"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1357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00703925-F34F-47C6-888E-1738B69ACFD2}" type="datetime1">
              <a:rPr lang="fr-FR" smtClean="0"/>
              <a:t>14/02/2025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B1BD48-2ED9-40C9-B0FE-D5B0FA17CF94}" type="slidenum">
              <a:rPr lang="fr-FR" smtClean="0"/>
              <a:t>‹N°›</a:t>
            </a:fld>
            <a:endParaRPr lang="fr-FR"/>
          </a:p>
        </p:txBody>
      </p:sp>
    </p:spTree>
    <p:extLst>
      <p:ext uri="{BB962C8B-B14F-4D97-AF65-F5344CB8AC3E}">
        <p14:creationId xmlns:p14="http://schemas.microsoft.com/office/powerpoint/2010/main" val="751305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9451F7E-0E9D-45D4-AADF-8334E0F59B0A}" type="datetime1">
              <a:rPr lang="fr-FR" smtClean="0"/>
              <a:t>14/02/2025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B1BD48-2ED9-40C9-B0FE-D5B0FA17CF94}" type="slidenum">
              <a:rPr lang="fr-FR" smtClean="0"/>
              <a:t>‹N°›</a:t>
            </a:fld>
            <a:endParaRPr lang="fr-FR"/>
          </a:p>
        </p:txBody>
      </p:sp>
    </p:spTree>
    <p:extLst>
      <p:ext uri="{BB962C8B-B14F-4D97-AF65-F5344CB8AC3E}">
        <p14:creationId xmlns:p14="http://schemas.microsoft.com/office/powerpoint/2010/main" val="1702310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CB8CE5B-B82E-4419-B3C3-9BAF37E8318A}" type="datetime1">
              <a:rPr lang="fr-FR" smtClean="0"/>
              <a:t>14/02/2025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B1BD48-2ED9-40C9-B0FE-D5B0FA17CF94}" type="slidenum">
              <a:rPr lang="fr-FR" smtClean="0"/>
              <a:t>‹N°›</a:t>
            </a:fld>
            <a:endParaRPr lang="fr-FR"/>
          </a:p>
        </p:txBody>
      </p:sp>
    </p:spTree>
    <p:extLst>
      <p:ext uri="{BB962C8B-B14F-4D97-AF65-F5344CB8AC3E}">
        <p14:creationId xmlns:p14="http://schemas.microsoft.com/office/powerpoint/2010/main" val="155118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FEE4B4-F82A-46D1-9FB8-FF358C1EF1CA}" type="datetime1">
              <a:rPr lang="fr-FR" smtClean="0"/>
              <a:t>14/02/2025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B1BD48-2ED9-40C9-B0FE-D5B0FA17CF94}" type="slidenum">
              <a:rPr lang="fr-FR" smtClean="0"/>
              <a:t>‹N°›</a:t>
            </a:fld>
            <a:endParaRPr lang="fr-FR"/>
          </a:p>
        </p:txBody>
      </p:sp>
    </p:spTree>
    <p:extLst>
      <p:ext uri="{BB962C8B-B14F-4D97-AF65-F5344CB8AC3E}">
        <p14:creationId xmlns:p14="http://schemas.microsoft.com/office/powerpoint/2010/main" val="239485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9459663-A375-4594-BC09-DAB9A828C94B}" type="datetime1">
              <a:rPr lang="fr-FR" smtClean="0"/>
              <a:t>14/02/2025</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B1BD48-2ED9-40C9-B0FE-D5B0FA17CF94}" type="slidenum">
              <a:rPr lang="fr-FR" smtClean="0"/>
              <a:t>‹N°›</a:t>
            </a:fld>
            <a:endParaRPr lang="fr-FR"/>
          </a:p>
        </p:txBody>
      </p:sp>
    </p:spTree>
    <p:extLst>
      <p:ext uri="{BB962C8B-B14F-4D97-AF65-F5344CB8AC3E}">
        <p14:creationId xmlns:p14="http://schemas.microsoft.com/office/powerpoint/2010/main" val="231803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2210042-8E8F-4053-B75F-8D7F1709F59E}" type="datetime1">
              <a:rPr lang="fr-FR" smtClean="0"/>
              <a:t>14/02/2025</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9B1BD48-2ED9-40C9-B0FE-D5B0FA17CF94}" type="slidenum">
              <a:rPr lang="fr-FR" smtClean="0"/>
              <a:t>‹N°›</a:t>
            </a:fld>
            <a:endParaRPr lang="fr-FR"/>
          </a:p>
        </p:txBody>
      </p:sp>
    </p:spTree>
    <p:extLst>
      <p:ext uri="{BB962C8B-B14F-4D97-AF65-F5344CB8AC3E}">
        <p14:creationId xmlns:p14="http://schemas.microsoft.com/office/powerpoint/2010/main" val="67358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AA80E4C-2FE7-422E-8E8D-444D17D7D818}" type="datetime1">
              <a:rPr lang="fr-FR" smtClean="0"/>
              <a:t>14/02/2025</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9B1BD48-2ED9-40C9-B0FE-D5B0FA17CF94}" type="slidenum">
              <a:rPr lang="fr-FR" smtClean="0"/>
              <a:t>‹N°›</a:t>
            </a:fld>
            <a:endParaRPr lang="fr-FR"/>
          </a:p>
        </p:txBody>
      </p:sp>
    </p:spTree>
    <p:extLst>
      <p:ext uri="{BB962C8B-B14F-4D97-AF65-F5344CB8AC3E}">
        <p14:creationId xmlns:p14="http://schemas.microsoft.com/office/powerpoint/2010/main" val="250543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DB7885E-6B65-4A7E-9F25-A979890563AD}" type="datetime1">
              <a:rPr lang="fr-FR" smtClean="0"/>
              <a:t>14/02/2025</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9B1BD48-2ED9-40C9-B0FE-D5B0FA17CF94}" type="slidenum">
              <a:rPr lang="fr-FR" smtClean="0"/>
              <a:t>‹N°›</a:t>
            </a:fld>
            <a:endParaRPr lang="fr-FR"/>
          </a:p>
        </p:txBody>
      </p:sp>
    </p:spTree>
    <p:extLst>
      <p:ext uri="{BB962C8B-B14F-4D97-AF65-F5344CB8AC3E}">
        <p14:creationId xmlns:p14="http://schemas.microsoft.com/office/powerpoint/2010/main" val="66608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334B8-49CA-484D-8815-B5A5B2EC75EA}" type="datetime1">
              <a:rPr lang="fr-FR" smtClean="0"/>
              <a:t>14/02/2025</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9B1BD48-2ED9-40C9-B0FE-D5B0FA17CF94}" type="slidenum">
              <a:rPr lang="fr-FR" smtClean="0"/>
              <a:t>‹N°›</a:t>
            </a:fld>
            <a:endParaRPr lang="fr-FR"/>
          </a:p>
        </p:txBody>
      </p:sp>
    </p:spTree>
    <p:extLst>
      <p:ext uri="{BB962C8B-B14F-4D97-AF65-F5344CB8AC3E}">
        <p14:creationId xmlns:p14="http://schemas.microsoft.com/office/powerpoint/2010/main" val="378313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230DC67-604B-4B10-B36A-4A957BB7A211}" type="datetime1">
              <a:rPr lang="fr-FR" smtClean="0"/>
              <a:t>14/02/2025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9B1BD48-2ED9-40C9-B0FE-D5B0FA17CF94}" type="slidenum">
              <a:rPr lang="fr-FR" smtClean="0"/>
              <a:t>‹N°›</a:t>
            </a:fld>
            <a:endParaRPr lang="fr-FR"/>
          </a:p>
        </p:txBody>
      </p:sp>
    </p:spTree>
    <p:extLst>
      <p:ext uri="{BB962C8B-B14F-4D97-AF65-F5344CB8AC3E}">
        <p14:creationId xmlns:p14="http://schemas.microsoft.com/office/powerpoint/2010/main" val="374252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561C205-2EFD-4E5D-AEBF-53645BF24C82}" type="datetime1">
              <a:rPr lang="fr-FR" smtClean="0"/>
              <a:t>14/02/2025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B1BD48-2ED9-40C9-B0FE-D5B0FA17CF94}" type="slidenum">
              <a:rPr lang="fr-FR" smtClean="0"/>
              <a:t>‹N°›</a:t>
            </a:fld>
            <a:endParaRPr lang="fr-FR"/>
          </a:p>
        </p:txBody>
      </p:sp>
    </p:spTree>
    <p:extLst>
      <p:ext uri="{BB962C8B-B14F-4D97-AF65-F5344CB8AC3E}">
        <p14:creationId xmlns:p14="http://schemas.microsoft.com/office/powerpoint/2010/main" val="2186358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B27FF56-E093-4162-9EFA-8887DE0597DC}" type="datetime1">
              <a:rPr lang="fr-FR" smtClean="0"/>
              <a:t>14/02/2025</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9B1BD48-2ED9-40C9-B0FE-D5B0FA17CF94}" type="slidenum">
              <a:rPr lang="fr-FR" smtClean="0"/>
              <a:t>‹N°›</a:t>
            </a:fld>
            <a:endParaRPr lang="fr-FR"/>
          </a:p>
        </p:txBody>
      </p:sp>
    </p:spTree>
    <p:extLst>
      <p:ext uri="{BB962C8B-B14F-4D97-AF65-F5344CB8AC3E}">
        <p14:creationId xmlns:p14="http://schemas.microsoft.com/office/powerpoint/2010/main" val="2975746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image" Target="../media/image6.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10.png"/><Relationship Id="rId2" Type="http://schemas.openxmlformats.org/officeDocument/2006/relationships/image" Target="../media/image2.jpeg"/><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JP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14.jp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27.jpeg"/><Relationship Id="rId4" Type="http://schemas.openxmlformats.org/officeDocument/2006/relationships/image" Target="../media/image11.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5000" y="1487655"/>
            <a:ext cx="6137366" cy="4299639"/>
          </a:xfrm>
          <a:prstGeom prst="rect">
            <a:avLst/>
          </a:prstGeom>
        </p:spPr>
        <p:txBody>
          <a:bodyPr wrap="square">
            <a:spAutoFit/>
          </a:bodyPr>
          <a:lstStyle/>
          <a:p>
            <a:pPr algn="just">
              <a:lnSpc>
                <a:spcPct val="115000"/>
              </a:lnSpc>
              <a:spcAft>
                <a:spcPts val="1000"/>
              </a:spcAft>
            </a:pPr>
            <a:r>
              <a:rPr lang="fr-FR" dirty="0">
                <a:latin typeface="Calibri" panose="020F0502020204030204" pitchFamily="34" charset="0"/>
                <a:ea typeface="Calibri" panose="020F0502020204030204" pitchFamily="34" charset="0"/>
                <a:cs typeface="Calibri" panose="020F0502020204030204" pitchFamily="34" charset="0"/>
              </a:rPr>
              <a:t>L’association est née d’une volonté de rapprocher les acteurs du monde économique de celui de l’intervention sociale.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a:latin typeface="Calibri" panose="020F0502020204030204" pitchFamily="34" charset="0"/>
                <a:ea typeface="Calibri" panose="020F0502020204030204" pitchFamily="34" charset="0"/>
                <a:cs typeface="Calibri" panose="020F0502020204030204" pitchFamily="34" charset="0"/>
              </a:rPr>
              <a:t>Depuis 1996, nous nous sommes donnés pour mission de constituer un réseau pour promouvoir et mettre en œuvre de la recherche et des actions dans une perspective de développement local et d’accompagnement vers l’emploi.</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a:latin typeface="Calibri" panose="020F0502020204030204" pitchFamily="34" charset="0"/>
                <a:ea typeface="Calibri" panose="020F0502020204030204" pitchFamily="34" charset="0"/>
                <a:cs typeface="Calibri" panose="020F0502020204030204" pitchFamily="34" charset="0"/>
              </a:rPr>
              <a:t>Les actions de formation permettent aux personnes d’élaborer et de réaliser leurs projets professionnels en adéquation avec leur projet de vie.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a:latin typeface="Calibri" panose="020F0502020204030204" pitchFamily="34" charset="0"/>
                <a:ea typeface="Calibri" panose="020F0502020204030204" pitchFamily="34" charset="0"/>
                <a:cs typeface="Calibri" panose="020F0502020204030204" pitchFamily="34" charset="0"/>
              </a:rPr>
              <a:t>Nous sommes une équipe de professionnels, soutenue par un conseil d’administration qui reflète la diversité du monde du travail.</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833934" y="6114835"/>
            <a:ext cx="6096000" cy="587853"/>
          </a:xfrm>
          <a:prstGeom prst="rect">
            <a:avLst/>
          </a:prstGeom>
        </p:spPr>
        <p:txBody>
          <a:bodyPr>
            <a:spAutoFit/>
          </a:bodyPr>
          <a:lstStyle/>
          <a:p>
            <a:pPr>
              <a:lnSpc>
                <a:spcPct val="115000"/>
              </a:lnSpc>
              <a:spcAft>
                <a:spcPts val="0"/>
              </a:spcAft>
            </a:pPr>
            <a:r>
              <a:rPr lang="fr-FR" sz="1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Association loi 1901 – N° de Siret 409 089 976 000 16 – Code APE 8559B</a:t>
            </a:r>
            <a:endParaRPr lang="fr-FR"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Organisme de formation N° 91340326634 -</a:t>
            </a:r>
            <a:endParaRPr lang="fr-FR"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5395863" y="667992"/>
            <a:ext cx="7068142" cy="517065"/>
          </a:xfrm>
          <a:prstGeom prst="rect">
            <a:avLst/>
          </a:prstGeom>
        </p:spPr>
        <p:txBody>
          <a:bodyPr wrap="square">
            <a:spAutoFit/>
          </a:bodyPr>
          <a:lstStyle/>
          <a:p>
            <a:pPr>
              <a:lnSpc>
                <a:spcPct val="115000"/>
              </a:lnSpc>
              <a:spcAft>
                <a:spcPts val="1000"/>
              </a:spcAft>
            </a:pPr>
            <a:r>
              <a:rPr lang="fr-FR" sz="2400" b="1" dirty="0">
                <a:solidFill>
                  <a:srgbClr val="C00000"/>
                </a:solidFill>
                <a:latin typeface="Calibri" panose="020F0502020204030204" pitchFamily="34" charset="0"/>
                <a:ea typeface="Calibri" panose="020F0502020204030204" pitchFamily="34" charset="0"/>
                <a:cs typeface="Calibri" panose="020F0502020204030204" pitchFamily="34" charset="0"/>
              </a:rPr>
              <a:t>29 ans d’actions sociales, solidaires et innovantes</a:t>
            </a:r>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14599" y="4152178"/>
            <a:ext cx="4568781" cy="1140825"/>
          </a:xfrm>
          <a:prstGeom prst="rect">
            <a:avLst/>
          </a:prstGeom>
        </p:spPr>
        <p:txBody>
          <a:bodyPr wrap="square">
            <a:spAutoFit/>
          </a:bodyPr>
          <a:lstStyle/>
          <a:p>
            <a:pPr algn="r">
              <a:lnSpc>
                <a:spcPct val="115000"/>
              </a:lnSpc>
              <a:spcAft>
                <a:spcPts val="1000"/>
              </a:spcAft>
            </a:pPr>
            <a:r>
              <a:rPr lang="fr-FR" sz="2800" b="1" dirty="0">
                <a:solidFill>
                  <a:srgbClr val="C00000"/>
                </a:solidFill>
                <a:latin typeface="Calibri" panose="020F0502020204030204" pitchFamily="34" charset="0"/>
                <a:ea typeface="Calibri" panose="020F0502020204030204" pitchFamily="34" charset="0"/>
                <a:cs typeface="Calibri" panose="020F0502020204030204" pitchFamily="34" charset="0"/>
              </a:rPr>
              <a:t>Catalogue d’actions</a:t>
            </a:r>
          </a:p>
          <a:p>
            <a:pPr algn="r">
              <a:lnSpc>
                <a:spcPct val="115000"/>
              </a:lnSpc>
              <a:spcAft>
                <a:spcPts val="1000"/>
              </a:spcAft>
            </a:pPr>
            <a:r>
              <a:rPr lang="fr-FR"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Janvier 2025</a:t>
            </a:r>
          </a:p>
        </p:txBody>
      </p:sp>
      <p:cxnSp>
        <p:nvCxnSpPr>
          <p:cNvPr id="24" name="Connecteur droit 23"/>
          <p:cNvCxnSpPr/>
          <p:nvPr/>
        </p:nvCxnSpPr>
        <p:spPr>
          <a:xfrm>
            <a:off x="5388947" y="667992"/>
            <a:ext cx="0" cy="5196235"/>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599" y="1487655"/>
            <a:ext cx="5164183" cy="1291046"/>
          </a:xfrm>
          <a:prstGeom prst="rect">
            <a:avLst/>
          </a:prstGeom>
        </p:spPr>
      </p:pic>
    </p:spTree>
    <p:extLst>
      <p:ext uri="{BB962C8B-B14F-4D97-AF65-F5344CB8AC3E}">
        <p14:creationId xmlns:p14="http://schemas.microsoft.com/office/powerpoint/2010/main" val="129640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816" y="1835862"/>
            <a:ext cx="4398552" cy="28349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p:cNvSpPr/>
          <p:nvPr/>
        </p:nvSpPr>
        <p:spPr>
          <a:xfrm>
            <a:off x="5832585" y="1399687"/>
            <a:ext cx="6220870" cy="3416320"/>
          </a:xfrm>
          <a:prstGeom prst="rect">
            <a:avLst/>
          </a:prstGeom>
        </p:spPr>
        <p:txBody>
          <a:bodyPr wrap="square">
            <a:spAutoFit/>
          </a:bodyPr>
          <a:lstStyle/>
          <a:p>
            <a:r>
              <a:rPr lang="fr-FR" sz="1600" b="1" dirty="0">
                <a:solidFill>
                  <a:srgbClr val="C00000"/>
                </a:solidFill>
              </a:rPr>
              <a:t>Objectifs</a:t>
            </a:r>
            <a:r>
              <a:rPr lang="fr-FR" sz="1600" dirty="0">
                <a:solidFill>
                  <a:srgbClr val="C00000"/>
                </a:solidFill>
              </a:rPr>
              <a:t> : </a:t>
            </a:r>
          </a:p>
          <a:p>
            <a:r>
              <a:rPr lang="fr-FR" sz="1600" dirty="0"/>
              <a:t>Informer sur la VAE, accompagner la recherche de financement, la constitution du dossier et présentation du dossier VAE devant le jury</a:t>
            </a:r>
          </a:p>
          <a:p>
            <a:endParaRPr lang="fr-FR" sz="1600" dirty="0"/>
          </a:p>
          <a:p>
            <a:r>
              <a:rPr lang="fr-FR" sz="1600" b="1" dirty="0">
                <a:solidFill>
                  <a:srgbClr val="C00000"/>
                </a:solidFill>
              </a:rPr>
              <a:t>Public cible </a:t>
            </a:r>
            <a:r>
              <a:rPr lang="fr-FR" sz="1600" dirty="0">
                <a:solidFill>
                  <a:srgbClr val="C00000"/>
                </a:solidFill>
              </a:rPr>
              <a:t>: </a:t>
            </a:r>
            <a:r>
              <a:rPr lang="fr-FR" sz="1600" dirty="0"/>
              <a:t>salariés et demandeurs d’emploi</a:t>
            </a:r>
          </a:p>
          <a:p>
            <a:endParaRPr lang="fr-FR" sz="800" dirty="0"/>
          </a:p>
          <a:p>
            <a:r>
              <a:rPr lang="fr-FR" sz="1600" b="1" dirty="0">
                <a:solidFill>
                  <a:srgbClr val="C00000"/>
                </a:solidFill>
              </a:rPr>
              <a:t>Intervenants</a:t>
            </a:r>
            <a:r>
              <a:rPr lang="fr-FR" sz="1600" dirty="0">
                <a:solidFill>
                  <a:srgbClr val="C00000"/>
                </a:solidFill>
              </a:rPr>
              <a:t> : </a:t>
            </a:r>
          </a:p>
          <a:p>
            <a:pPr marL="285750" indent="-285750">
              <a:buFont typeface="Arial" panose="020B0604020202020204" pitchFamily="34" charset="0"/>
              <a:buChar char="•"/>
            </a:pPr>
            <a:r>
              <a:rPr lang="fr-FR" sz="1600" dirty="0"/>
              <a:t>Frédéric Baudouin (architecte de parcours)</a:t>
            </a:r>
          </a:p>
          <a:p>
            <a:pPr marL="285750" indent="-285750">
              <a:buFont typeface="Arial" panose="020B0604020202020204" pitchFamily="34" charset="0"/>
              <a:buChar char="•"/>
            </a:pPr>
            <a:r>
              <a:rPr lang="fr-FR" sz="1600" dirty="0"/>
              <a:t>Edith </a:t>
            </a:r>
            <a:r>
              <a:rPr lang="fr-FR" sz="1600" dirty="0" err="1"/>
              <a:t>Sampietro</a:t>
            </a:r>
            <a:r>
              <a:rPr lang="fr-FR" sz="1600" dirty="0"/>
              <a:t>(accompagnatrice)</a:t>
            </a:r>
          </a:p>
          <a:p>
            <a:pPr marL="285750" indent="-285750">
              <a:buFont typeface="Arial" panose="020B0604020202020204" pitchFamily="34" charset="0"/>
              <a:buChar char="•"/>
            </a:pPr>
            <a:r>
              <a:rPr lang="fr-FR" sz="1600" dirty="0"/>
              <a:t>Mickael Bartorello(accompagnateur)</a:t>
            </a:r>
          </a:p>
          <a:p>
            <a:pPr marL="285750" indent="-285750">
              <a:buFont typeface="Arial" panose="020B0604020202020204" pitchFamily="34" charset="0"/>
              <a:buChar char="•"/>
            </a:pPr>
            <a:r>
              <a:rPr lang="fr-FR" sz="1600" dirty="0"/>
              <a:t>Audrey Bourez (accompagnatrice)</a:t>
            </a:r>
          </a:p>
          <a:p>
            <a:endParaRPr lang="fr-FR" sz="1600" dirty="0"/>
          </a:p>
          <a:p>
            <a:r>
              <a:rPr lang="fr-FR" sz="1600" b="1" dirty="0">
                <a:solidFill>
                  <a:srgbClr val="C00000"/>
                </a:solidFill>
              </a:rPr>
              <a:t>Nombres de personnes accueillies </a:t>
            </a:r>
            <a:r>
              <a:rPr lang="fr-FR" sz="1600" dirty="0">
                <a:solidFill>
                  <a:srgbClr val="C00000"/>
                </a:solidFill>
              </a:rPr>
              <a:t>: </a:t>
            </a:r>
            <a:r>
              <a:rPr lang="fr-FR" sz="1600" dirty="0"/>
              <a:t>40</a:t>
            </a:r>
          </a:p>
        </p:txBody>
      </p:sp>
      <p:sp>
        <p:nvSpPr>
          <p:cNvPr id="8" name="Rectangle 7"/>
          <p:cNvSpPr/>
          <p:nvPr/>
        </p:nvSpPr>
        <p:spPr>
          <a:xfrm>
            <a:off x="1075287" y="5156263"/>
            <a:ext cx="1579278" cy="369332"/>
          </a:xfrm>
          <a:prstGeom prst="rect">
            <a:avLst/>
          </a:prstGeom>
        </p:spPr>
        <p:txBody>
          <a:bodyPr wrap="none">
            <a:spAutoFit/>
          </a:bodyPr>
          <a:lstStyle/>
          <a:p>
            <a:r>
              <a:rPr lang="fr-FR" b="1" dirty="0">
                <a:solidFill>
                  <a:schemeClr val="tx2">
                    <a:lumMod val="75000"/>
                  </a:schemeClr>
                </a:solidFill>
              </a:rPr>
              <a:t>Financeurs</a:t>
            </a:r>
            <a:r>
              <a:rPr lang="fr-FR" dirty="0">
                <a:solidFill>
                  <a:schemeClr val="tx2">
                    <a:lumMod val="75000"/>
                  </a:schemeClr>
                </a:solidFill>
              </a:rPr>
              <a:t> : </a:t>
            </a:r>
          </a:p>
        </p:txBody>
      </p:sp>
      <p:sp>
        <p:nvSpPr>
          <p:cNvPr id="9" name="Rectangle 8"/>
          <p:cNvSpPr/>
          <p:nvPr/>
        </p:nvSpPr>
        <p:spPr>
          <a:xfrm>
            <a:off x="1117819" y="1378716"/>
            <a:ext cx="1189749" cy="369332"/>
          </a:xfrm>
          <a:prstGeom prst="rect">
            <a:avLst/>
          </a:prstGeom>
        </p:spPr>
        <p:txBody>
          <a:bodyPr wrap="none">
            <a:spAutoFit/>
          </a:bodyPr>
          <a:lstStyle/>
          <a:p>
            <a:r>
              <a:rPr lang="fr-FR" b="1" dirty="0">
                <a:solidFill>
                  <a:schemeClr val="tx2">
                    <a:lumMod val="75000"/>
                  </a:schemeClr>
                </a:solidFill>
              </a:rPr>
              <a:t>Territoire:</a:t>
            </a:r>
          </a:p>
        </p:txBody>
      </p:sp>
      <p:sp>
        <p:nvSpPr>
          <p:cNvPr id="12" name="Ellipse 11"/>
          <p:cNvSpPr/>
          <p:nvPr/>
        </p:nvSpPr>
        <p:spPr>
          <a:xfrm>
            <a:off x="4021464" y="2770837"/>
            <a:ext cx="666323" cy="698472"/>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597474" y="2448100"/>
            <a:ext cx="768313" cy="793456"/>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3733987" y="3411898"/>
            <a:ext cx="749934" cy="760296"/>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681884" y="683579"/>
            <a:ext cx="8112349" cy="523220"/>
          </a:xfrm>
          <a:prstGeom prst="rect">
            <a:avLst/>
          </a:prstGeom>
        </p:spPr>
        <p:txBody>
          <a:bodyPr wrap="none">
            <a:spAutoFit/>
          </a:bodyPr>
          <a:lstStyle/>
          <a:p>
            <a:r>
              <a:rPr lang="fr-FR" sz="2800" b="1" dirty="0">
                <a:solidFill>
                  <a:srgbClr val="C00000"/>
                </a:solidFill>
                <a:latin typeface="Calibri" panose="020F0502020204030204" pitchFamily="34" charset="0"/>
                <a:ea typeface="Calibri" panose="020F0502020204030204" pitchFamily="34" charset="0"/>
                <a:cs typeface="Calibri" panose="020F0502020204030204" pitchFamily="34" charset="0"/>
              </a:rPr>
              <a:t>Action : </a:t>
            </a:r>
            <a:r>
              <a:rPr lang="fr-FR"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Validation des Acquis de l’Expérience (V.A.E.)</a:t>
            </a:r>
          </a:p>
        </p:txBody>
      </p:sp>
      <p:pic>
        <p:nvPicPr>
          <p:cNvPr id="14" name="Image 13" descr="logo_acteurs.jpg"/>
          <p:cNvPicPr/>
          <p:nvPr/>
        </p:nvPicPr>
        <p:blipFill>
          <a:blip r:embed="rId3" cstate="print"/>
          <a:stretch>
            <a:fillRect/>
          </a:stretch>
        </p:blipFill>
        <p:spPr>
          <a:xfrm>
            <a:off x="249382" y="66034"/>
            <a:ext cx="1147527" cy="562125"/>
          </a:xfrm>
          <a:prstGeom prst="rect">
            <a:avLst/>
          </a:prstGeom>
        </p:spPr>
      </p:pic>
      <p:sp>
        <p:nvSpPr>
          <p:cNvPr id="23" name="Ellipse 22"/>
          <p:cNvSpPr/>
          <p:nvPr/>
        </p:nvSpPr>
        <p:spPr>
          <a:xfrm>
            <a:off x="3382233" y="2365003"/>
            <a:ext cx="814374" cy="844456"/>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46675" y="266251"/>
            <a:ext cx="948658" cy="9405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Image 21"/>
          <p:cNvPicPr/>
          <p:nvPr/>
        </p:nvPicPr>
        <p:blipFill>
          <a:blip r:embed="rId5" cstate="print">
            <a:extLst>
              <a:ext uri="{28A0092B-C50C-407E-A947-70E740481C1C}">
                <a14:useLocalDpi xmlns:a14="http://schemas.microsoft.com/office/drawing/2010/main" val="0"/>
              </a:ext>
            </a:extLst>
          </a:blip>
          <a:stretch>
            <a:fillRect/>
          </a:stretch>
        </p:blipFill>
        <p:spPr>
          <a:xfrm>
            <a:off x="5296335" y="5023564"/>
            <a:ext cx="2935605" cy="1633855"/>
          </a:xfrm>
          <a:prstGeom prst="rect">
            <a:avLst/>
          </a:prstGeom>
        </p:spPr>
      </p:pic>
      <p:pic>
        <p:nvPicPr>
          <p:cNvPr id="25" name="Image 24" descr="CP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2377" y="5878533"/>
            <a:ext cx="763122" cy="665958"/>
          </a:xfrm>
          <a:prstGeom prst="rect">
            <a:avLst/>
          </a:prstGeom>
          <a:noFill/>
          <a:ln>
            <a:noFill/>
          </a:ln>
        </p:spPr>
      </p:pic>
      <p:pic>
        <p:nvPicPr>
          <p:cNvPr id="26" name="Image 25"/>
          <p:cNvPicPr/>
          <p:nvPr/>
        </p:nvPicPr>
        <p:blipFill>
          <a:blip r:embed="rId7" cstate="print">
            <a:extLst>
              <a:ext uri="{28A0092B-C50C-407E-A947-70E740481C1C}">
                <a14:useLocalDpi xmlns:a14="http://schemas.microsoft.com/office/drawing/2010/main" val="0"/>
              </a:ext>
            </a:extLst>
          </a:blip>
          <a:stretch>
            <a:fillRect/>
          </a:stretch>
        </p:blipFill>
        <p:spPr>
          <a:xfrm>
            <a:off x="4021255" y="6005137"/>
            <a:ext cx="1275080" cy="206375"/>
          </a:xfrm>
          <a:prstGeom prst="rect">
            <a:avLst/>
          </a:prstGeom>
        </p:spPr>
      </p:pic>
      <p:pic>
        <p:nvPicPr>
          <p:cNvPr id="27" name="Image 26"/>
          <p:cNvPicPr/>
          <p:nvPr/>
        </p:nvPicPr>
        <p:blipFill>
          <a:blip r:embed="rId8" cstate="print">
            <a:extLst>
              <a:ext uri="{28A0092B-C50C-407E-A947-70E740481C1C}">
                <a14:useLocalDpi xmlns:a14="http://schemas.microsoft.com/office/drawing/2010/main" val="0"/>
              </a:ext>
            </a:extLst>
          </a:blip>
          <a:stretch>
            <a:fillRect/>
          </a:stretch>
        </p:blipFill>
        <p:spPr>
          <a:xfrm>
            <a:off x="4108954" y="5221825"/>
            <a:ext cx="850265" cy="409575"/>
          </a:xfrm>
          <a:prstGeom prst="rect">
            <a:avLst/>
          </a:prstGeom>
        </p:spPr>
      </p:pic>
      <p:sp>
        <p:nvSpPr>
          <p:cNvPr id="11" name="Rectangle 10"/>
          <p:cNvSpPr/>
          <p:nvPr/>
        </p:nvSpPr>
        <p:spPr>
          <a:xfrm>
            <a:off x="8411013" y="5156263"/>
            <a:ext cx="3730972" cy="1354089"/>
          </a:xfrm>
          <a:prstGeom prst="rect">
            <a:avLst/>
          </a:prstGeom>
        </p:spPr>
        <p:txBody>
          <a:bodyPr wrap="square">
            <a:spAutoFit/>
          </a:bodyPr>
          <a:lstStyle/>
          <a:p>
            <a:pPr algn="ctr">
              <a:lnSpc>
                <a:spcPct val="115000"/>
              </a:lnSpc>
              <a:spcAft>
                <a:spcPts val="1000"/>
              </a:spcAft>
            </a:pPr>
            <a:r>
              <a:rPr lang="fr-FR" sz="1200" dirty="0">
                <a:solidFill>
                  <a:srgbClr val="943634"/>
                </a:solidFill>
                <a:latin typeface="Calibri" panose="020F0502020204030204" pitchFamily="34" charset="0"/>
                <a:ea typeface="Calibri" panose="020F0502020204030204" pitchFamily="34" charset="0"/>
                <a:cs typeface="Calibri" panose="020F0502020204030204" pitchFamily="34" charset="0"/>
              </a:rPr>
              <a:t>Des entreprises partenaires</a:t>
            </a:r>
            <a:r>
              <a:rPr lang="fr-FR" sz="1200" dirty="0">
                <a:latin typeface="Calibri" panose="020F0502020204030204" pitchFamily="34" charset="0"/>
                <a:ea typeface="Calibri" panose="020F0502020204030204" pitchFamily="34" charset="0"/>
                <a:cs typeface="Calibri" panose="020F0502020204030204" pitchFamily="34" charset="0"/>
              </a:rPr>
              <a:t> : </a:t>
            </a:r>
            <a:r>
              <a:rPr lang="fr-FR" sz="1200" dirty="0" err="1">
                <a:latin typeface="Calibri" panose="020F0502020204030204" pitchFamily="34" charset="0"/>
                <a:ea typeface="Calibri" panose="020F0502020204030204" pitchFamily="34" charset="0"/>
                <a:cs typeface="Calibri" panose="020F0502020204030204" pitchFamily="34" charset="0"/>
              </a:rPr>
              <a:t>Apije</a:t>
            </a:r>
            <a:r>
              <a:rPr lang="fr-FR" sz="1200" dirty="0">
                <a:latin typeface="Calibri" panose="020F0502020204030204" pitchFamily="34" charset="0"/>
                <a:ea typeface="Calibri" panose="020F0502020204030204" pitchFamily="34" charset="0"/>
                <a:cs typeface="Calibri" panose="020F0502020204030204" pitchFamily="34" charset="0"/>
              </a:rPr>
              <a:t>, ATU , ADMR de Lunel, Espérance 34, DOMI DOM, A vos Côtés, </a:t>
            </a:r>
            <a:r>
              <a:rPr lang="fr-FR" sz="1200" dirty="0" err="1">
                <a:latin typeface="Calibri" panose="020F0502020204030204" pitchFamily="34" charset="0"/>
                <a:ea typeface="Calibri" panose="020F0502020204030204" pitchFamily="34" charset="0"/>
                <a:cs typeface="Calibri" panose="020F0502020204030204" pitchFamily="34" charset="0"/>
              </a:rPr>
              <a:t>Orialys</a:t>
            </a:r>
            <a:r>
              <a:rPr lang="fr-FR" sz="1200" dirty="0">
                <a:latin typeface="Calibri" panose="020F0502020204030204" pitchFamily="34" charset="0"/>
                <a:ea typeface="Calibri" panose="020F0502020204030204" pitchFamily="34" charset="0"/>
                <a:cs typeface="Calibri" panose="020F0502020204030204" pitchFamily="34" charset="0"/>
              </a:rPr>
              <a:t>, Présence Verte, CC du Vigan, CC du </a:t>
            </a:r>
            <a:r>
              <a:rPr lang="fr-FR" sz="1200" dirty="0" err="1">
                <a:latin typeface="Calibri" panose="020F0502020204030204" pitchFamily="34" charset="0"/>
                <a:ea typeface="Calibri" panose="020F0502020204030204" pitchFamily="34" charset="0"/>
                <a:cs typeface="Calibri" panose="020F0502020204030204" pitchFamily="34" charset="0"/>
              </a:rPr>
              <a:t>Clermontais</a:t>
            </a:r>
            <a:r>
              <a:rPr lang="fr-FR" sz="1200" dirty="0">
                <a:latin typeface="Calibri" panose="020F0502020204030204" pitchFamily="34" charset="0"/>
                <a:ea typeface="Calibri" panose="020F0502020204030204" pitchFamily="34" charset="0"/>
                <a:cs typeface="Calibri" panose="020F0502020204030204" pitchFamily="34" charset="0"/>
              </a:rPr>
              <a:t>, Mairie de Montpellier, Mairie de St André de </a:t>
            </a:r>
            <a:r>
              <a:rPr lang="fr-FR" sz="1200" dirty="0" err="1">
                <a:latin typeface="Calibri" panose="020F0502020204030204" pitchFamily="34" charset="0"/>
                <a:ea typeface="Calibri" panose="020F0502020204030204" pitchFamily="34" charset="0"/>
                <a:cs typeface="Calibri" panose="020F0502020204030204" pitchFamily="34" charset="0"/>
              </a:rPr>
              <a:t>Sangonis</a:t>
            </a:r>
            <a:r>
              <a:rPr lang="fr-FR" sz="1200" dirty="0">
                <a:latin typeface="Calibri" panose="020F0502020204030204" pitchFamily="34" charset="0"/>
                <a:ea typeface="Calibri" panose="020F0502020204030204" pitchFamily="34" charset="0"/>
                <a:cs typeface="Calibri" panose="020F0502020204030204" pitchFamily="34" charset="0"/>
              </a:rPr>
              <a:t>,  Mairie de </a:t>
            </a:r>
            <a:r>
              <a:rPr lang="fr-FR" sz="1200" dirty="0" err="1">
                <a:latin typeface="Calibri" panose="020F0502020204030204" pitchFamily="34" charset="0"/>
                <a:ea typeface="Calibri" panose="020F0502020204030204" pitchFamily="34" charset="0"/>
                <a:cs typeface="Calibri" panose="020F0502020204030204" pitchFamily="34" charset="0"/>
              </a:rPr>
              <a:t>bédarieux</a:t>
            </a:r>
            <a:r>
              <a:rPr lang="fr-FR" sz="1200" dirty="0">
                <a:latin typeface="Calibri" panose="020F0502020204030204" pitchFamily="34" charset="0"/>
                <a:ea typeface="Calibri" panose="020F0502020204030204" pitchFamily="34" charset="0"/>
                <a:cs typeface="Calibri" panose="020F0502020204030204" pitchFamily="34" charset="0"/>
              </a:rPr>
              <a:t>, , Maison de l’enfance du Vigan, Centre Hospitalier Paul Coste-</a:t>
            </a:r>
            <a:r>
              <a:rPr lang="fr-FR" sz="1200" dirty="0" err="1">
                <a:latin typeface="Calibri" panose="020F0502020204030204" pitchFamily="34" charset="0"/>
                <a:ea typeface="Calibri" panose="020F0502020204030204" pitchFamily="34" charset="0"/>
                <a:cs typeface="Calibri" panose="020F0502020204030204" pitchFamily="34" charset="0"/>
              </a:rPr>
              <a:t>Floret</a:t>
            </a:r>
            <a:r>
              <a:rPr lang="fr-FR" sz="1200" dirty="0">
                <a:latin typeface="Calibri" panose="020F0502020204030204" pitchFamily="34" charset="0"/>
                <a:ea typeface="Calibri" panose="020F0502020204030204" pitchFamily="34" charset="0"/>
                <a:cs typeface="Calibri" panose="020F0502020204030204" pitchFamily="34" charset="0"/>
              </a:rPr>
              <a:t>.</a:t>
            </a: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8" name="Ellipse 27"/>
          <p:cNvSpPr/>
          <p:nvPr/>
        </p:nvSpPr>
        <p:spPr>
          <a:xfrm>
            <a:off x="4534086" y="3144574"/>
            <a:ext cx="666323" cy="698472"/>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texte, Police, capture d’écran, blanc&#10;&#10;Description générée automatiquement">
            <a:extLst>
              <a:ext uri="{FF2B5EF4-FFF2-40B4-BE49-F238E27FC236}">
                <a16:creationId xmlns:a16="http://schemas.microsoft.com/office/drawing/2014/main" id="{C34364CD-1DFC-FFA1-E4AE-A87AF9A4E9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24937" y="5833307"/>
            <a:ext cx="939800" cy="774700"/>
          </a:xfrm>
          <a:prstGeom prst="rect">
            <a:avLst/>
          </a:prstGeom>
        </p:spPr>
      </p:pic>
      <p:pic>
        <p:nvPicPr>
          <p:cNvPr id="6" name="Image 5" descr="Une image contenant Graphique, Police, Caractère coloré, graphisme&#10;&#10;Description générée automatiquement">
            <a:extLst>
              <a:ext uri="{FF2B5EF4-FFF2-40B4-BE49-F238E27FC236}">
                <a16:creationId xmlns:a16="http://schemas.microsoft.com/office/drawing/2014/main" id="{223B61F4-2B1A-1EE6-B220-4B44D64404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88383" y="5107622"/>
            <a:ext cx="1065946" cy="578919"/>
          </a:xfrm>
          <a:prstGeom prst="rect">
            <a:avLst/>
          </a:prstGeom>
        </p:spPr>
      </p:pic>
    </p:spTree>
    <p:extLst>
      <p:ext uri="{BB962C8B-B14F-4D97-AF65-F5344CB8AC3E}">
        <p14:creationId xmlns:p14="http://schemas.microsoft.com/office/powerpoint/2010/main" val="32456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816" y="1835862"/>
            <a:ext cx="4398552" cy="28349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p:cNvSpPr/>
          <p:nvPr/>
        </p:nvSpPr>
        <p:spPr>
          <a:xfrm>
            <a:off x="5832585" y="1399687"/>
            <a:ext cx="6220870" cy="4278094"/>
          </a:xfrm>
          <a:prstGeom prst="rect">
            <a:avLst/>
          </a:prstGeom>
        </p:spPr>
        <p:txBody>
          <a:bodyPr wrap="square">
            <a:spAutoFit/>
          </a:bodyPr>
          <a:lstStyle/>
          <a:p>
            <a:r>
              <a:rPr lang="fr-FR" sz="1600" b="1" dirty="0">
                <a:solidFill>
                  <a:srgbClr val="C00000"/>
                </a:solidFill>
              </a:rPr>
              <a:t>Objectifs</a:t>
            </a:r>
            <a:r>
              <a:rPr lang="fr-FR" sz="1600" dirty="0">
                <a:solidFill>
                  <a:srgbClr val="C00000"/>
                </a:solidFill>
              </a:rPr>
              <a:t> : </a:t>
            </a:r>
          </a:p>
          <a:p>
            <a:r>
              <a:rPr lang="fr-FR" sz="1600" dirty="0"/>
              <a:t>Accompagner les jeunes en situation de décrochage scolaire vers l’insertion professionnelle.</a:t>
            </a:r>
          </a:p>
          <a:p>
            <a:endParaRPr lang="fr-FR" sz="1600" dirty="0"/>
          </a:p>
          <a:p>
            <a:r>
              <a:rPr lang="fr-FR" sz="1600" dirty="0"/>
              <a:t>Ateliers Service Civique Combiné Lycée Jean Monnet / </a:t>
            </a:r>
            <a:r>
              <a:rPr lang="fr-FR" sz="1600" dirty="0" err="1"/>
              <a:t>UnisCité</a:t>
            </a:r>
            <a:r>
              <a:rPr lang="fr-FR" sz="1600" dirty="0"/>
              <a:t> auprès des jeunes décrocheurs.</a:t>
            </a:r>
          </a:p>
          <a:p>
            <a:endParaRPr lang="fr-FR" sz="1600" dirty="0"/>
          </a:p>
          <a:p>
            <a:r>
              <a:rPr lang="fr-FR" sz="1600" dirty="0"/>
              <a:t>Prestation en lycée en lien avec les MLDS.</a:t>
            </a:r>
          </a:p>
          <a:p>
            <a:endParaRPr lang="fr-FR" sz="1600" dirty="0"/>
          </a:p>
          <a:p>
            <a:r>
              <a:rPr lang="fr-FR" sz="1600" b="1" dirty="0">
                <a:solidFill>
                  <a:srgbClr val="C00000"/>
                </a:solidFill>
              </a:rPr>
              <a:t>Public cible </a:t>
            </a:r>
            <a:r>
              <a:rPr lang="fr-FR" sz="1600" dirty="0">
                <a:solidFill>
                  <a:srgbClr val="C00000"/>
                </a:solidFill>
              </a:rPr>
              <a:t>: </a:t>
            </a:r>
            <a:r>
              <a:rPr lang="fr-FR" sz="1600" dirty="0"/>
              <a:t>Jeunes en situation de décrochage scolaire, jeunes suivis par les MLDS, jeunes QPV.</a:t>
            </a:r>
          </a:p>
          <a:p>
            <a:endParaRPr lang="fr-FR" sz="1600" dirty="0"/>
          </a:p>
          <a:p>
            <a:r>
              <a:rPr lang="fr-FR" sz="1600" b="1" dirty="0">
                <a:solidFill>
                  <a:srgbClr val="C00000"/>
                </a:solidFill>
              </a:rPr>
              <a:t>Intervenants</a:t>
            </a:r>
            <a:r>
              <a:rPr lang="fr-FR" sz="1600" dirty="0">
                <a:solidFill>
                  <a:srgbClr val="C00000"/>
                </a:solidFill>
              </a:rPr>
              <a:t> : </a:t>
            </a:r>
          </a:p>
          <a:p>
            <a:pPr marL="285750" indent="-285750">
              <a:buFont typeface="Arial" panose="020B0604020202020204" pitchFamily="34" charset="0"/>
              <a:buChar char="•"/>
            </a:pPr>
            <a:r>
              <a:rPr lang="fr-FR" sz="1600" dirty="0"/>
              <a:t>Mickaël Bartorello (Responsable d’actions)</a:t>
            </a:r>
          </a:p>
          <a:p>
            <a:endParaRPr lang="fr-FR" sz="1600" dirty="0"/>
          </a:p>
          <a:p>
            <a:r>
              <a:rPr lang="fr-FR" sz="1600" b="1" dirty="0">
                <a:solidFill>
                  <a:srgbClr val="C00000"/>
                </a:solidFill>
              </a:rPr>
              <a:t>Nombres de personnes accueillies </a:t>
            </a:r>
            <a:r>
              <a:rPr lang="fr-FR" sz="1600" dirty="0">
                <a:solidFill>
                  <a:srgbClr val="C00000"/>
                </a:solidFill>
              </a:rPr>
              <a:t>: </a:t>
            </a:r>
            <a:r>
              <a:rPr lang="fr-FR" sz="1600" dirty="0"/>
              <a:t>30 jeunes</a:t>
            </a:r>
          </a:p>
          <a:p>
            <a:r>
              <a:rPr lang="fr-FR" sz="1600" dirty="0"/>
              <a:t> </a:t>
            </a:r>
          </a:p>
        </p:txBody>
      </p:sp>
      <p:sp>
        <p:nvSpPr>
          <p:cNvPr id="8" name="Rectangle 7"/>
          <p:cNvSpPr/>
          <p:nvPr/>
        </p:nvSpPr>
        <p:spPr>
          <a:xfrm>
            <a:off x="1153783" y="5171822"/>
            <a:ext cx="1579278" cy="369332"/>
          </a:xfrm>
          <a:prstGeom prst="rect">
            <a:avLst/>
          </a:prstGeom>
        </p:spPr>
        <p:txBody>
          <a:bodyPr wrap="none">
            <a:spAutoFit/>
          </a:bodyPr>
          <a:lstStyle/>
          <a:p>
            <a:r>
              <a:rPr lang="fr-FR" b="1" dirty="0">
                <a:solidFill>
                  <a:schemeClr val="tx2">
                    <a:lumMod val="75000"/>
                  </a:schemeClr>
                </a:solidFill>
              </a:rPr>
              <a:t>Financeurs</a:t>
            </a:r>
            <a:r>
              <a:rPr lang="fr-FR" dirty="0">
                <a:solidFill>
                  <a:schemeClr val="tx2">
                    <a:lumMod val="75000"/>
                  </a:schemeClr>
                </a:solidFill>
              </a:rPr>
              <a:t> : </a:t>
            </a:r>
          </a:p>
        </p:txBody>
      </p:sp>
      <p:sp>
        <p:nvSpPr>
          <p:cNvPr id="9" name="Rectangle 8"/>
          <p:cNvSpPr/>
          <p:nvPr/>
        </p:nvSpPr>
        <p:spPr>
          <a:xfrm>
            <a:off x="1117819" y="1378716"/>
            <a:ext cx="1189749" cy="369332"/>
          </a:xfrm>
          <a:prstGeom prst="rect">
            <a:avLst/>
          </a:prstGeom>
        </p:spPr>
        <p:txBody>
          <a:bodyPr wrap="none">
            <a:spAutoFit/>
          </a:bodyPr>
          <a:lstStyle/>
          <a:p>
            <a:r>
              <a:rPr lang="fr-FR" b="1" dirty="0">
                <a:solidFill>
                  <a:schemeClr val="tx2">
                    <a:lumMod val="75000"/>
                  </a:schemeClr>
                </a:solidFill>
              </a:rPr>
              <a:t>Territoire:</a:t>
            </a:r>
          </a:p>
        </p:txBody>
      </p:sp>
      <p:sp>
        <p:nvSpPr>
          <p:cNvPr id="12" name="Ellipse 11"/>
          <p:cNvSpPr/>
          <p:nvPr/>
        </p:nvSpPr>
        <p:spPr>
          <a:xfrm>
            <a:off x="4021464" y="2770837"/>
            <a:ext cx="666323" cy="698472"/>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681884" y="683579"/>
            <a:ext cx="8297849" cy="523220"/>
          </a:xfrm>
          <a:prstGeom prst="rect">
            <a:avLst/>
          </a:prstGeom>
        </p:spPr>
        <p:txBody>
          <a:bodyPr wrap="none">
            <a:spAutoFit/>
          </a:bodyPr>
          <a:lstStyle/>
          <a:p>
            <a:r>
              <a:rPr lang="fr-FR" sz="2800" b="1" dirty="0">
                <a:solidFill>
                  <a:srgbClr val="C00000"/>
                </a:solidFill>
                <a:latin typeface="Calibri" panose="020F0502020204030204" pitchFamily="34" charset="0"/>
                <a:ea typeface="Calibri" panose="020F0502020204030204" pitchFamily="34" charset="0"/>
                <a:cs typeface="Calibri" panose="020F0502020204030204" pitchFamily="34" charset="0"/>
              </a:rPr>
              <a:t>Action : </a:t>
            </a:r>
            <a:r>
              <a:rPr lang="fr-FR"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Actions de Lutte contre le Décrochage Scolaire</a:t>
            </a:r>
          </a:p>
        </p:txBody>
      </p:sp>
      <p:pic>
        <p:nvPicPr>
          <p:cNvPr id="14" name="Image 13" descr="logo_acteurs.jpg"/>
          <p:cNvPicPr/>
          <p:nvPr/>
        </p:nvPicPr>
        <p:blipFill>
          <a:blip r:embed="rId3" cstate="print"/>
          <a:stretch>
            <a:fillRect/>
          </a:stretch>
        </p:blipFill>
        <p:spPr>
          <a:xfrm>
            <a:off x="249382" y="66034"/>
            <a:ext cx="1147527" cy="562125"/>
          </a:xfrm>
          <a:prstGeom prst="rect">
            <a:avLst/>
          </a:prstGeom>
        </p:spPr>
      </p:pic>
      <p:pic>
        <p:nvPicPr>
          <p:cNvPr id="17" name="Image 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2172" y="239887"/>
            <a:ext cx="1080655" cy="966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ectangle 17"/>
          <p:cNvSpPr/>
          <p:nvPr/>
        </p:nvSpPr>
        <p:spPr>
          <a:xfrm>
            <a:off x="8793082" y="5648062"/>
            <a:ext cx="1553630" cy="369332"/>
          </a:xfrm>
          <a:prstGeom prst="rect">
            <a:avLst/>
          </a:prstGeom>
        </p:spPr>
        <p:txBody>
          <a:bodyPr wrap="none">
            <a:spAutoFit/>
          </a:bodyPr>
          <a:lstStyle/>
          <a:p>
            <a:r>
              <a:rPr lang="fr-FR" b="1" dirty="0">
                <a:solidFill>
                  <a:schemeClr val="tx2">
                    <a:lumMod val="75000"/>
                  </a:schemeClr>
                </a:solidFill>
              </a:rPr>
              <a:t>Partenaires</a:t>
            </a:r>
            <a:r>
              <a:rPr lang="fr-FR" dirty="0">
                <a:solidFill>
                  <a:schemeClr val="tx2">
                    <a:lumMod val="75000"/>
                  </a:schemeClr>
                </a:solidFill>
              </a:rPr>
              <a:t>: </a:t>
            </a:r>
          </a:p>
        </p:txBody>
      </p:sp>
      <p:pic>
        <p:nvPicPr>
          <p:cNvPr id="3" name="Image 2"/>
          <p:cNvPicPr>
            <a:picLocks noChangeAspect="1"/>
          </p:cNvPicPr>
          <p:nvPr/>
        </p:nvPicPr>
        <p:blipFill>
          <a:blip r:embed="rId5"/>
          <a:stretch>
            <a:fillRect/>
          </a:stretch>
        </p:blipFill>
        <p:spPr>
          <a:xfrm>
            <a:off x="356440" y="5863492"/>
            <a:ext cx="6817679" cy="713319"/>
          </a:xfrm>
          <a:prstGeom prst="rect">
            <a:avLst/>
          </a:prstGeom>
        </p:spPr>
      </p:pic>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0614" y="6017394"/>
            <a:ext cx="1188720" cy="668347"/>
          </a:xfrm>
          <a:prstGeom prst="rect">
            <a:avLst/>
          </a:prstGeom>
        </p:spPr>
      </p:pic>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9334" y="6116890"/>
            <a:ext cx="1843493" cy="474041"/>
          </a:xfrm>
          <a:prstGeom prst="rect">
            <a:avLst/>
          </a:prstGeom>
        </p:spPr>
      </p:pic>
    </p:spTree>
    <p:extLst>
      <p:ext uri="{BB962C8B-B14F-4D97-AF65-F5344CB8AC3E}">
        <p14:creationId xmlns:p14="http://schemas.microsoft.com/office/powerpoint/2010/main" val="1040257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816" y="1835862"/>
            <a:ext cx="4398552" cy="28349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p:cNvSpPr/>
          <p:nvPr/>
        </p:nvSpPr>
        <p:spPr>
          <a:xfrm>
            <a:off x="5832585" y="1399687"/>
            <a:ext cx="6220870" cy="4031873"/>
          </a:xfrm>
          <a:prstGeom prst="rect">
            <a:avLst/>
          </a:prstGeom>
        </p:spPr>
        <p:txBody>
          <a:bodyPr wrap="square">
            <a:spAutoFit/>
          </a:bodyPr>
          <a:lstStyle/>
          <a:p>
            <a:r>
              <a:rPr lang="fr-FR" sz="1600" b="1" dirty="0">
                <a:solidFill>
                  <a:srgbClr val="C00000"/>
                </a:solidFill>
              </a:rPr>
              <a:t>Objectifs</a:t>
            </a:r>
            <a:r>
              <a:rPr lang="fr-FR" sz="1600" dirty="0">
                <a:solidFill>
                  <a:srgbClr val="C00000"/>
                </a:solidFill>
              </a:rPr>
              <a:t> : </a:t>
            </a:r>
          </a:p>
          <a:p>
            <a:r>
              <a:rPr lang="fr-FR" sz="1600" dirty="0"/>
              <a:t>Accompagner les jeunes vers l’emploi.</a:t>
            </a:r>
          </a:p>
          <a:p>
            <a:endParaRPr lang="fr-FR" sz="1600" dirty="0"/>
          </a:p>
          <a:p>
            <a:r>
              <a:rPr lang="fr-FR" sz="1600" dirty="0"/>
              <a:t>Club de coaching recherche d’emploi / contrat d’apprentissage, Prestations de mobilisation</a:t>
            </a:r>
          </a:p>
          <a:p>
            <a:endParaRPr lang="fr-FR" sz="1600" dirty="0"/>
          </a:p>
          <a:p>
            <a:r>
              <a:rPr lang="fr-FR" sz="1600" b="1" dirty="0">
                <a:solidFill>
                  <a:srgbClr val="C00000"/>
                </a:solidFill>
              </a:rPr>
              <a:t>Public cible </a:t>
            </a:r>
            <a:r>
              <a:rPr lang="fr-FR" sz="1600" dirty="0">
                <a:solidFill>
                  <a:srgbClr val="C00000"/>
                </a:solidFill>
              </a:rPr>
              <a:t>: </a:t>
            </a:r>
            <a:r>
              <a:rPr lang="fr-FR" sz="1600" dirty="0"/>
              <a:t>Jeunes inscrits à la Mission Locale d’Insertion, jeunes NEET</a:t>
            </a:r>
          </a:p>
          <a:p>
            <a:endParaRPr lang="fr-FR" sz="1600" dirty="0"/>
          </a:p>
          <a:p>
            <a:r>
              <a:rPr lang="fr-FR" sz="1600" b="1" dirty="0">
                <a:solidFill>
                  <a:srgbClr val="C00000"/>
                </a:solidFill>
              </a:rPr>
              <a:t>Intervenants</a:t>
            </a:r>
            <a:r>
              <a:rPr lang="fr-FR" sz="1600" dirty="0">
                <a:solidFill>
                  <a:srgbClr val="C00000"/>
                </a:solidFill>
              </a:rPr>
              <a:t> : </a:t>
            </a:r>
          </a:p>
          <a:p>
            <a:pPr marL="285750" indent="-285750">
              <a:buFont typeface="Arial" panose="020B0604020202020204" pitchFamily="34" charset="0"/>
              <a:buChar char="•"/>
            </a:pPr>
            <a:r>
              <a:rPr lang="fr-FR" sz="1600" dirty="0"/>
              <a:t>Mickaël Bartorello (Responsable d’actions)</a:t>
            </a:r>
          </a:p>
          <a:p>
            <a:pPr marL="285750" indent="-285750">
              <a:buFont typeface="Arial" panose="020B0604020202020204" pitchFamily="34" charset="0"/>
              <a:buChar char="•"/>
            </a:pPr>
            <a:r>
              <a:rPr lang="fr-FR" sz="1600" dirty="0"/>
              <a:t>Jean-Michel Buisson (relation entreprise)</a:t>
            </a:r>
          </a:p>
          <a:p>
            <a:endParaRPr lang="fr-FR" sz="1600" dirty="0"/>
          </a:p>
          <a:p>
            <a:r>
              <a:rPr lang="fr-FR" sz="1600" b="1" dirty="0">
                <a:solidFill>
                  <a:srgbClr val="C00000"/>
                </a:solidFill>
              </a:rPr>
              <a:t>Nombres de personnes accueillies </a:t>
            </a:r>
            <a:r>
              <a:rPr lang="fr-FR" sz="1600" dirty="0">
                <a:solidFill>
                  <a:srgbClr val="C00000"/>
                </a:solidFill>
              </a:rPr>
              <a:t>: </a:t>
            </a:r>
            <a:r>
              <a:rPr lang="fr-FR" sz="1600" dirty="0"/>
              <a:t>en fonction des prestations</a:t>
            </a:r>
          </a:p>
          <a:p>
            <a:r>
              <a:rPr lang="fr-FR" sz="1600" dirty="0"/>
              <a:t> </a:t>
            </a:r>
          </a:p>
        </p:txBody>
      </p:sp>
      <p:sp>
        <p:nvSpPr>
          <p:cNvPr id="8" name="Rectangle 7"/>
          <p:cNvSpPr/>
          <p:nvPr/>
        </p:nvSpPr>
        <p:spPr>
          <a:xfrm>
            <a:off x="1075287" y="5156263"/>
            <a:ext cx="1579278" cy="369332"/>
          </a:xfrm>
          <a:prstGeom prst="rect">
            <a:avLst/>
          </a:prstGeom>
        </p:spPr>
        <p:txBody>
          <a:bodyPr wrap="none">
            <a:spAutoFit/>
          </a:bodyPr>
          <a:lstStyle/>
          <a:p>
            <a:r>
              <a:rPr lang="fr-FR" b="1" dirty="0">
                <a:solidFill>
                  <a:schemeClr val="tx2">
                    <a:lumMod val="75000"/>
                  </a:schemeClr>
                </a:solidFill>
              </a:rPr>
              <a:t>Financeurs</a:t>
            </a:r>
            <a:r>
              <a:rPr lang="fr-FR" dirty="0">
                <a:solidFill>
                  <a:schemeClr val="tx2">
                    <a:lumMod val="75000"/>
                  </a:schemeClr>
                </a:solidFill>
              </a:rPr>
              <a:t> : </a:t>
            </a:r>
          </a:p>
        </p:txBody>
      </p:sp>
      <p:sp>
        <p:nvSpPr>
          <p:cNvPr id="9" name="Rectangle 8"/>
          <p:cNvSpPr/>
          <p:nvPr/>
        </p:nvSpPr>
        <p:spPr>
          <a:xfrm>
            <a:off x="1117819" y="1378716"/>
            <a:ext cx="1189749" cy="369332"/>
          </a:xfrm>
          <a:prstGeom prst="rect">
            <a:avLst/>
          </a:prstGeom>
        </p:spPr>
        <p:txBody>
          <a:bodyPr wrap="none">
            <a:spAutoFit/>
          </a:bodyPr>
          <a:lstStyle/>
          <a:p>
            <a:r>
              <a:rPr lang="fr-FR" b="1" dirty="0">
                <a:solidFill>
                  <a:schemeClr val="tx2">
                    <a:lumMod val="75000"/>
                  </a:schemeClr>
                </a:solidFill>
              </a:rPr>
              <a:t>Territoire:</a:t>
            </a:r>
          </a:p>
        </p:txBody>
      </p:sp>
      <p:sp>
        <p:nvSpPr>
          <p:cNvPr id="12" name="Ellipse 11"/>
          <p:cNvSpPr/>
          <p:nvPr/>
        </p:nvSpPr>
        <p:spPr>
          <a:xfrm>
            <a:off x="4021464" y="2770837"/>
            <a:ext cx="666323" cy="698472"/>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597474" y="2448100"/>
            <a:ext cx="768313" cy="793456"/>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681884" y="683579"/>
            <a:ext cx="5350119" cy="523220"/>
          </a:xfrm>
          <a:prstGeom prst="rect">
            <a:avLst/>
          </a:prstGeom>
        </p:spPr>
        <p:txBody>
          <a:bodyPr wrap="none">
            <a:spAutoFit/>
          </a:bodyPr>
          <a:lstStyle/>
          <a:p>
            <a:r>
              <a:rPr lang="fr-FR" sz="2800" b="1" dirty="0">
                <a:solidFill>
                  <a:srgbClr val="C00000"/>
                </a:solidFill>
                <a:latin typeface="Calibri" panose="020F0502020204030204" pitchFamily="34" charset="0"/>
                <a:ea typeface="Calibri" panose="020F0502020204030204" pitchFamily="34" charset="0"/>
                <a:cs typeface="Calibri" panose="020F0502020204030204" pitchFamily="34" charset="0"/>
              </a:rPr>
              <a:t>Action : </a:t>
            </a:r>
            <a:r>
              <a:rPr lang="fr-FR"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Prestations Mission Locale</a:t>
            </a:r>
          </a:p>
        </p:txBody>
      </p:sp>
      <p:pic>
        <p:nvPicPr>
          <p:cNvPr id="14" name="Image 13" descr="logo_acteurs.jpg"/>
          <p:cNvPicPr/>
          <p:nvPr/>
        </p:nvPicPr>
        <p:blipFill>
          <a:blip r:embed="rId3" cstate="print"/>
          <a:stretch>
            <a:fillRect/>
          </a:stretch>
        </p:blipFill>
        <p:spPr>
          <a:xfrm>
            <a:off x="249382" y="66034"/>
            <a:ext cx="1147527" cy="562125"/>
          </a:xfrm>
          <a:prstGeom prst="rect">
            <a:avLst/>
          </a:prstGeom>
        </p:spPr>
      </p:pic>
      <p:pic>
        <p:nvPicPr>
          <p:cNvPr id="20" name="Image 19" descr="logo MLI PCH.jpg"/>
          <p:cNvPicPr/>
          <p:nvPr/>
        </p:nvPicPr>
        <p:blipFill>
          <a:blip r:embed="rId4" cstate="print"/>
          <a:stretch>
            <a:fillRect/>
          </a:stretch>
        </p:blipFill>
        <p:spPr>
          <a:xfrm>
            <a:off x="4511226" y="5078959"/>
            <a:ext cx="1179830" cy="666750"/>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0393" y="5026820"/>
            <a:ext cx="1720117" cy="771029"/>
          </a:xfrm>
          <a:prstGeom prst="rect">
            <a:avLst/>
          </a:prstGeom>
        </p:spPr>
      </p:pic>
      <p:pic>
        <p:nvPicPr>
          <p:cNvPr id="24" name="Image 2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42172" y="239887"/>
            <a:ext cx="1080655" cy="966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1124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816" y="1835862"/>
            <a:ext cx="4398552" cy="28349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Rectangle 8"/>
          <p:cNvSpPr/>
          <p:nvPr/>
        </p:nvSpPr>
        <p:spPr>
          <a:xfrm>
            <a:off x="1117819" y="1378716"/>
            <a:ext cx="1189749" cy="369332"/>
          </a:xfrm>
          <a:prstGeom prst="rect">
            <a:avLst/>
          </a:prstGeom>
        </p:spPr>
        <p:txBody>
          <a:bodyPr wrap="none">
            <a:spAutoFit/>
          </a:bodyPr>
          <a:lstStyle/>
          <a:p>
            <a:r>
              <a:rPr lang="fr-FR" b="1" dirty="0">
                <a:solidFill>
                  <a:schemeClr val="tx2">
                    <a:lumMod val="75000"/>
                  </a:schemeClr>
                </a:solidFill>
              </a:rPr>
              <a:t>Territoire:</a:t>
            </a:r>
          </a:p>
        </p:txBody>
      </p:sp>
      <p:sp>
        <p:nvSpPr>
          <p:cNvPr id="12" name="Ellipse 11"/>
          <p:cNvSpPr/>
          <p:nvPr/>
        </p:nvSpPr>
        <p:spPr>
          <a:xfrm>
            <a:off x="4021464" y="2770837"/>
            <a:ext cx="666323" cy="698472"/>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597474" y="2448100"/>
            <a:ext cx="768313" cy="793456"/>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3733987" y="3411898"/>
            <a:ext cx="749934" cy="760296"/>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681884" y="683579"/>
            <a:ext cx="8994129" cy="523220"/>
          </a:xfrm>
          <a:prstGeom prst="rect">
            <a:avLst/>
          </a:prstGeom>
        </p:spPr>
        <p:txBody>
          <a:bodyPr wrap="none">
            <a:spAutoFit/>
          </a:bodyPr>
          <a:lstStyle/>
          <a:p>
            <a:r>
              <a:rPr lang="fr-FR" sz="2800" b="1" dirty="0">
                <a:latin typeface="Calibri" panose="020F0502020204030204" pitchFamily="34" charset="0"/>
                <a:ea typeface="Calibri" panose="020F0502020204030204" pitchFamily="34" charset="0"/>
                <a:cs typeface="Calibri" panose="020F0502020204030204" pitchFamily="34" charset="0"/>
              </a:rPr>
              <a:t>Egalité des chances : e</a:t>
            </a:r>
            <a:r>
              <a:rPr lang="fr-FR"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xpertise et compétences mobilisables</a:t>
            </a:r>
          </a:p>
        </p:txBody>
      </p:sp>
      <p:pic>
        <p:nvPicPr>
          <p:cNvPr id="14" name="Image 13" descr="logo_acteurs.jpg"/>
          <p:cNvPicPr/>
          <p:nvPr/>
        </p:nvPicPr>
        <p:blipFill>
          <a:blip r:embed="rId3" cstate="print"/>
          <a:stretch>
            <a:fillRect/>
          </a:stretch>
        </p:blipFill>
        <p:spPr>
          <a:xfrm>
            <a:off x="249382" y="66034"/>
            <a:ext cx="1147527" cy="562125"/>
          </a:xfrm>
          <a:prstGeom prst="rect">
            <a:avLst/>
          </a:prstGeom>
        </p:spPr>
      </p:pic>
      <p:sp>
        <p:nvSpPr>
          <p:cNvPr id="23" name="Ellipse 22"/>
          <p:cNvSpPr/>
          <p:nvPr/>
        </p:nvSpPr>
        <p:spPr>
          <a:xfrm>
            <a:off x="3382233" y="2365003"/>
            <a:ext cx="814374" cy="844456"/>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4534086" y="3144574"/>
            <a:ext cx="666323" cy="698472"/>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5891990" y="1755164"/>
            <a:ext cx="6220870" cy="2308324"/>
          </a:xfrm>
          <a:prstGeom prst="rect">
            <a:avLst/>
          </a:prstGeom>
        </p:spPr>
        <p:txBody>
          <a:bodyPr wrap="square">
            <a:spAutoFit/>
          </a:bodyPr>
          <a:lstStyle/>
          <a:p>
            <a:pPr marL="285750" indent="-285750">
              <a:buFont typeface="Arial" panose="020B0604020202020204" pitchFamily="34" charset="0"/>
              <a:buChar char="•"/>
            </a:pPr>
            <a:r>
              <a:rPr lang="fr-FR" sz="1600" b="1" dirty="0">
                <a:solidFill>
                  <a:srgbClr val="C00000"/>
                </a:solidFill>
              </a:rPr>
              <a:t>Actions transversales d’accès aux droits (droit au séjour, médiation administrative, …)</a:t>
            </a:r>
          </a:p>
          <a:p>
            <a:pPr marL="285750" indent="-285750">
              <a:buFont typeface="Arial" panose="020B0604020202020204" pitchFamily="34" charset="0"/>
              <a:buChar char="•"/>
            </a:pPr>
            <a:endParaRPr lang="fr-FR" sz="1600" b="1" dirty="0">
              <a:solidFill>
                <a:srgbClr val="C00000"/>
              </a:solidFill>
            </a:endParaRPr>
          </a:p>
          <a:p>
            <a:pPr marL="285750" indent="-285750">
              <a:buFont typeface="Arial" panose="020B0604020202020204" pitchFamily="34" charset="0"/>
              <a:buChar char="•"/>
            </a:pPr>
            <a:r>
              <a:rPr lang="fr-FR" sz="1600" b="1" dirty="0">
                <a:solidFill>
                  <a:srgbClr val="C00000"/>
                </a:solidFill>
              </a:rPr>
              <a:t>Sensibilisation à la mixité des métiers</a:t>
            </a:r>
          </a:p>
          <a:p>
            <a:endParaRPr lang="fr-FR" sz="1600" b="1" dirty="0">
              <a:solidFill>
                <a:srgbClr val="C00000"/>
              </a:solidFill>
            </a:endParaRPr>
          </a:p>
          <a:p>
            <a:pPr marL="285750" indent="-285750">
              <a:buFont typeface="Arial" panose="020B0604020202020204" pitchFamily="34" charset="0"/>
              <a:buChar char="•"/>
            </a:pPr>
            <a:r>
              <a:rPr lang="fr-FR" sz="1600" b="1" dirty="0">
                <a:solidFill>
                  <a:srgbClr val="C00000"/>
                </a:solidFill>
              </a:rPr>
              <a:t>Ingénierie de parcours adaptés permettant l’accompagnement des plus fragiles</a:t>
            </a:r>
          </a:p>
          <a:p>
            <a:pPr marL="285750" indent="-285750">
              <a:buFont typeface="Arial" panose="020B0604020202020204" pitchFamily="34" charset="0"/>
              <a:buChar char="•"/>
            </a:pPr>
            <a:endParaRPr lang="fr-FR" sz="1600" b="1" dirty="0">
              <a:solidFill>
                <a:srgbClr val="C00000"/>
              </a:solidFill>
            </a:endParaRPr>
          </a:p>
          <a:p>
            <a:pPr marL="285750" indent="-285750">
              <a:buFont typeface="Arial" panose="020B0604020202020204" pitchFamily="34" charset="0"/>
              <a:buChar char="•"/>
            </a:pPr>
            <a:endParaRPr lang="fr-FR" sz="1600" dirty="0"/>
          </a:p>
        </p:txBody>
      </p:sp>
      <p:pic>
        <p:nvPicPr>
          <p:cNvPr id="30" name="Image 29" descr="Y:\05 - Communication\pictos logos acteurs\picto_aile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71261" y="233267"/>
            <a:ext cx="913232" cy="9006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09771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1884" y="683579"/>
            <a:ext cx="2421497" cy="523220"/>
          </a:xfrm>
          <a:prstGeom prst="rect">
            <a:avLst/>
          </a:prstGeom>
        </p:spPr>
        <p:txBody>
          <a:bodyPr wrap="none">
            <a:spAutoFit/>
          </a:bodyPr>
          <a:lstStyle/>
          <a:p>
            <a:r>
              <a:rPr lang="fr-FR" sz="2800" b="1" dirty="0">
                <a:solidFill>
                  <a:srgbClr val="C00000"/>
                </a:solidFill>
                <a:latin typeface="Calibri" panose="020F0502020204030204" pitchFamily="34" charset="0"/>
                <a:ea typeface="Calibri" panose="020F0502020204030204" pitchFamily="34" charset="0"/>
                <a:cs typeface="Calibri" panose="020F0502020204030204" pitchFamily="34" charset="0"/>
              </a:rPr>
              <a:t>Nos agréments</a:t>
            </a:r>
          </a:p>
        </p:txBody>
      </p:sp>
      <p:pic>
        <p:nvPicPr>
          <p:cNvPr id="7" name="Image 6" descr="logo_acteurs.jpg"/>
          <p:cNvPicPr/>
          <p:nvPr/>
        </p:nvPicPr>
        <p:blipFill>
          <a:blip r:embed="rId2" cstate="print"/>
          <a:stretch>
            <a:fillRect/>
          </a:stretch>
        </p:blipFill>
        <p:spPr>
          <a:xfrm>
            <a:off x="249382" y="66034"/>
            <a:ext cx="1147527" cy="562125"/>
          </a:xfrm>
          <a:prstGeom prst="rect">
            <a:avLst/>
          </a:prstGeom>
        </p:spPr>
      </p:pic>
      <p:pic>
        <p:nvPicPr>
          <p:cNvPr id="5122" name="Picture 2" descr="https://www.refugedusotre.com/wp-content/uploads/2010/07/Agr%C3%A9ment_Education_Nationa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558" y="4706201"/>
            <a:ext cx="1582364" cy="125821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696787" y="4336869"/>
            <a:ext cx="7125669" cy="369332"/>
          </a:xfrm>
          <a:prstGeom prst="rect">
            <a:avLst/>
          </a:prstGeom>
          <a:noFill/>
        </p:spPr>
        <p:txBody>
          <a:bodyPr wrap="none" rtlCol="0">
            <a:spAutoFit/>
          </a:bodyPr>
          <a:lstStyle/>
          <a:p>
            <a:r>
              <a:rPr lang="fr-FR" b="1" dirty="0">
                <a:solidFill>
                  <a:schemeClr val="tx2">
                    <a:lumMod val="75000"/>
                  </a:schemeClr>
                </a:solidFill>
              </a:rPr>
              <a:t>Agrément Education Nationale pour le territoire de Montpellier</a:t>
            </a:r>
          </a:p>
        </p:txBody>
      </p:sp>
      <p:sp>
        <p:nvSpPr>
          <p:cNvPr id="16" name="ZoneTexte 15"/>
          <p:cNvSpPr txBox="1"/>
          <p:nvPr/>
        </p:nvSpPr>
        <p:spPr>
          <a:xfrm>
            <a:off x="3696786" y="1800476"/>
            <a:ext cx="2321469" cy="369332"/>
          </a:xfrm>
          <a:prstGeom prst="rect">
            <a:avLst/>
          </a:prstGeom>
          <a:noFill/>
        </p:spPr>
        <p:txBody>
          <a:bodyPr wrap="none" rtlCol="0">
            <a:spAutoFit/>
          </a:bodyPr>
          <a:lstStyle/>
          <a:p>
            <a:r>
              <a:rPr lang="fr-FR" b="1" dirty="0">
                <a:solidFill>
                  <a:schemeClr val="tx2">
                    <a:lumMod val="75000"/>
                  </a:schemeClr>
                </a:solidFill>
              </a:rPr>
              <a:t>Démarches qualité</a:t>
            </a: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6786" y="2433131"/>
            <a:ext cx="6509660" cy="1627415"/>
          </a:xfrm>
          <a:prstGeom prst="rect">
            <a:avLst/>
          </a:prstGeom>
        </p:spPr>
      </p:pic>
    </p:spTree>
    <p:extLst>
      <p:ext uri="{BB962C8B-B14F-4D97-AF65-F5344CB8AC3E}">
        <p14:creationId xmlns:p14="http://schemas.microsoft.com/office/powerpoint/2010/main" val="3551851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1884" y="683579"/>
            <a:ext cx="1474634" cy="523220"/>
          </a:xfrm>
          <a:prstGeom prst="rect">
            <a:avLst/>
          </a:prstGeom>
        </p:spPr>
        <p:txBody>
          <a:bodyPr wrap="none">
            <a:spAutoFit/>
          </a:bodyPr>
          <a:lstStyle/>
          <a:p>
            <a:r>
              <a:rPr lang="fr-FR" sz="2800" b="1" dirty="0">
                <a:solidFill>
                  <a:srgbClr val="C00000"/>
                </a:solidFill>
                <a:latin typeface="Calibri" panose="020F0502020204030204" pitchFamily="34" charset="0"/>
                <a:ea typeface="Calibri" panose="020F0502020204030204" pitchFamily="34" charset="0"/>
                <a:cs typeface="Calibri" panose="020F0502020204030204" pitchFamily="34" charset="0"/>
              </a:rPr>
              <a:t>Contacts</a:t>
            </a:r>
          </a:p>
        </p:txBody>
      </p:sp>
      <p:pic>
        <p:nvPicPr>
          <p:cNvPr id="7" name="Image 6" descr="logo_acteurs.jpg"/>
          <p:cNvPicPr/>
          <p:nvPr/>
        </p:nvPicPr>
        <p:blipFill>
          <a:blip r:embed="rId2" cstate="print"/>
          <a:stretch>
            <a:fillRect/>
          </a:stretch>
        </p:blipFill>
        <p:spPr>
          <a:xfrm>
            <a:off x="249382" y="66034"/>
            <a:ext cx="1147527" cy="562125"/>
          </a:xfrm>
          <a:prstGeom prst="rect">
            <a:avLst/>
          </a:prstGeom>
        </p:spPr>
      </p:pic>
      <p:sp>
        <p:nvSpPr>
          <p:cNvPr id="16" name="ZoneTexte 15"/>
          <p:cNvSpPr txBox="1"/>
          <p:nvPr/>
        </p:nvSpPr>
        <p:spPr>
          <a:xfrm>
            <a:off x="7676839" y="3689148"/>
            <a:ext cx="2521844" cy="369332"/>
          </a:xfrm>
          <a:prstGeom prst="rect">
            <a:avLst/>
          </a:prstGeom>
          <a:noFill/>
        </p:spPr>
        <p:txBody>
          <a:bodyPr wrap="none" rtlCol="0">
            <a:spAutoFit/>
          </a:bodyPr>
          <a:lstStyle/>
          <a:p>
            <a:r>
              <a:rPr lang="fr-FR" dirty="0"/>
              <a:t>contact@acteurs-lr.fr</a:t>
            </a:r>
          </a:p>
        </p:txBody>
      </p:sp>
      <p:sp>
        <p:nvSpPr>
          <p:cNvPr id="10" name="Rectangle 9"/>
          <p:cNvSpPr/>
          <p:nvPr/>
        </p:nvSpPr>
        <p:spPr>
          <a:xfrm>
            <a:off x="5933168" y="4058480"/>
            <a:ext cx="6258832" cy="707886"/>
          </a:xfrm>
          <a:prstGeom prst="rect">
            <a:avLst/>
          </a:prstGeom>
        </p:spPr>
        <p:txBody>
          <a:bodyPr wrap="square">
            <a:spAutoFit/>
          </a:bodyPr>
          <a:lstStyle/>
          <a:p>
            <a:r>
              <a:rPr lang="fr-FR" sz="4000" dirty="0">
                <a:solidFill>
                  <a:schemeClr val="bg1">
                    <a:lumMod val="65000"/>
                  </a:schemeClr>
                </a:solidFill>
              </a:rPr>
              <a:t>http://www.acteurs-lr.fr</a:t>
            </a:r>
          </a:p>
        </p:txBody>
      </p:sp>
      <p:pic>
        <p:nvPicPr>
          <p:cNvPr id="11" name="Image 10"/>
          <p:cNvPicPr>
            <a:picLocks noChangeAspect="1"/>
          </p:cNvPicPr>
          <p:nvPr/>
        </p:nvPicPr>
        <p:blipFill>
          <a:blip r:embed="rId3"/>
          <a:stretch>
            <a:fillRect/>
          </a:stretch>
        </p:blipFill>
        <p:spPr>
          <a:xfrm>
            <a:off x="8246681" y="1791672"/>
            <a:ext cx="1615893" cy="1628043"/>
          </a:xfrm>
          <a:prstGeom prst="rect">
            <a:avLst/>
          </a:prstGeom>
        </p:spPr>
      </p:pic>
      <p:sp>
        <p:nvSpPr>
          <p:cNvPr id="4" name="Rectangle 3"/>
          <p:cNvSpPr/>
          <p:nvPr/>
        </p:nvSpPr>
        <p:spPr>
          <a:xfrm>
            <a:off x="2608452" y="1396212"/>
            <a:ext cx="4924697" cy="5324535"/>
          </a:xfrm>
          <a:prstGeom prst="rect">
            <a:avLst/>
          </a:prstGeom>
        </p:spPr>
        <p:txBody>
          <a:bodyPr wrap="square">
            <a:spAutoFit/>
          </a:bodyPr>
          <a:lstStyle/>
          <a:p>
            <a:r>
              <a:rPr lang="fr-FR" sz="1400" dirty="0">
                <a:solidFill>
                  <a:srgbClr val="DD3C3B"/>
                </a:solidFill>
                <a:latin typeface="Verdana" panose="020B0604030504040204" pitchFamily="34" charset="0"/>
              </a:rPr>
              <a:t>MONTPELLIER</a:t>
            </a:r>
            <a:r>
              <a:rPr lang="fr-FR" sz="1400" dirty="0">
                <a:solidFill>
                  <a:srgbClr val="808080"/>
                </a:solidFill>
                <a:latin typeface="MS Sans Serif"/>
              </a:rPr>
              <a:t> </a:t>
            </a:r>
            <a:r>
              <a:rPr lang="fr-FR" sz="1400" b="1" dirty="0">
                <a:solidFill>
                  <a:srgbClr val="808080"/>
                </a:solidFill>
                <a:latin typeface="MS Sans Serif"/>
              </a:rPr>
              <a:t>[Siège Social]</a:t>
            </a:r>
            <a:br>
              <a:rPr lang="fr-FR" sz="1400" dirty="0">
                <a:solidFill>
                  <a:srgbClr val="808080"/>
                </a:solidFill>
                <a:latin typeface="MS Sans Serif"/>
              </a:rPr>
            </a:br>
            <a:r>
              <a:rPr lang="fr-FR" sz="1400" dirty="0">
                <a:solidFill>
                  <a:srgbClr val="808080"/>
                </a:solidFill>
                <a:latin typeface="MS Sans Serif"/>
              </a:rPr>
              <a:t>26 rue Henri René</a:t>
            </a:r>
            <a:br>
              <a:rPr lang="fr-FR" sz="1400" dirty="0">
                <a:solidFill>
                  <a:srgbClr val="808080"/>
                </a:solidFill>
                <a:latin typeface="MS Sans Serif"/>
              </a:rPr>
            </a:br>
            <a:r>
              <a:rPr lang="fr-FR" sz="1400" dirty="0">
                <a:solidFill>
                  <a:srgbClr val="808080"/>
                </a:solidFill>
                <a:latin typeface="MS Sans Serif"/>
              </a:rPr>
              <a:t>34000 Montpellier</a:t>
            </a:r>
            <a:br>
              <a:rPr lang="fr-FR" sz="1400" dirty="0">
                <a:solidFill>
                  <a:srgbClr val="808080"/>
                </a:solidFill>
                <a:latin typeface="MS Sans Serif"/>
              </a:rPr>
            </a:br>
            <a:r>
              <a:rPr lang="fr-FR" sz="1400" dirty="0">
                <a:solidFill>
                  <a:srgbClr val="808080"/>
                </a:solidFill>
                <a:latin typeface="MS Sans Serif"/>
              </a:rPr>
              <a:t>Tel. </a:t>
            </a:r>
            <a:r>
              <a:rPr lang="fr-FR" sz="1400" b="1" dirty="0">
                <a:solidFill>
                  <a:srgbClr val="808080"/>
                </a:solidFill>
                <a:latin typeface="MS Sans Serif"/>
              </a:rPr>
              <a:t>04 67 22 32 53</a:t>
            </a:r>
            <a:br>
              <a:rPr lang="fr-FR" sz="1400" dirty="0"/>
            </a:br>
            <a:br>
              <a:rPr lang="fr-FR" sz="1400" dirty="0"/>
            </a:br>
            <a:r>
              <a:rPr lang="fr-FR" sz="1400" dirty="0">
                <a:solidFill>
                  <a:srgbClr val="DD3C3B"/>
                </a:solidFill>
                <a:latin typeface="Verdana" panose="020B0604030504040204" pitchFamily="34" charset="0"/>
              </a:rPr>
              <a:t>MONTPELLIER</a:t>
            </a:r>
            <a:r>
              <a:rPr lang="fr-FR" sz="1400" dirty="0">
                <a:solidFill>
                  <a:srgbClr val="808080"/>
                </a:solidFill>
                <a:latin typeface="MS Sans Serif"/>
              </a:rPr>
              <a:t> [Antenne]</a:t>
            </a:r>
            <a:br>
              <a:rPr lang="fr-FR" sz="1400" dirty="0">
                <a:solidFill>
                  <a:srgbClr val="808080"/>
                </a:solidFill>
                <a:latin typeface="MS Sans Serif"/>
              </a:rPr>
            </a:br>
            <a:r>
              <a:rPr lang="fr-FR" sz="1400" dirty="0">
                <a:solidFill>
                  <a:srgbClr val="808080"/>
                </a:solidFill>
                <a:latin typeface="MS Sans Serif"/>
              </a:rPr>
              <a:t>13 Rue Aristide Ollivier</a:t>
            </a:r>
            <a:br>
              <a:rPr lang="fr-FR" sz="1400" dirty="0">
                <a:solidFill>
                  <a:srgbClr val="808080"/>
                </a:solidFill>
                <a:latin typeface="MS Sans Serif"/>
              </a:rPr>
            </a:br>
            <a:r>
              <a:rPr lang="fr-FR" sz="1400" dirty="0">
                <a:solidFill>
                  <a:srgbClr val="808080"/>
                </a:solidFill>
                <a:latin typeface="MS Sans Serif"/>
              </a:rPr>
              <a:t>34000 Montpellier</a:t>
            </a:r>
            <a:br>
              <a:rPr lang="fr-FR" sz="1400" dirty="0"/>
            </a:br>
            <a:br>
              <a:rPr lang="fr-FR" sz="1400" dirty="0"/>
            </a:br>
            <a:r>
              <a:rPr lang="fr-FR" sz="1400" dirty="0">
                <a:solidFill>
                  <a:srgbClr val="DD3C3B"/>
                </a:solidFill>
                <a:latin typeface="Verdana" panose="020B0604030504040204" pitchFamily="34" charset="0"/>
              </a:rPr>
              <a:t>LUNEL</a:t>
            </a:r>
            <a:r>
              <a:rPr lang="fr-FR" sz="1400" dirty="0">
                <a:solidFill>
                  <a:srgbClr val="808080"/>
                </a:solidFill>
                <a:latin typeface="MS Sans Serif"/>
              </a:rPr>
              <a:t> [Antenne]</a:t>
            </a:r>
            <a:br>
              <a:rPr lang="fr-FR" sz="1400" dirty="0">
                <a:solidFill>
                  <a:srgbClr val="808080"/>
                </a:solidFill>
                <a:latin typeface="MS Sans Serif"/>
              </a:rPr>
            </a:br>
            <a:r>
              <a:rPr lang="fr-FR" sz="1400" dirty="0">
                <a:solidFill>
                  <a:srgbClr val="808080"/>
                </a:solidFill>
                <a:latin typeface="MS Sans Serif"/>
              </a:rPr>
              <a:t>94 Avenue Général Sarrail</a:t>
            </a:r>
            <a:br>
              <a:rPr lang="fr-FR" sz="1400" dirty="0">
                <a:solidFill>
                  <a:srgbClr val="808080"/>
                </a:solidFill>
                <a:latin typeface="MS Sans Serif"/>
              </a:rPr>
            </a:br>
            <a:r>
              <a:rPr lang="fr-FR" sz="1400" dirty="0">
                <a:solidFill>
                  <a:srgbClr val="808080"/>
                </a:solidFill>
                <a:latin typeface="MS Sans Serif"/>
              </a:rPr>
              <a:t>34400 Lunel</a:t>
            </a:r>
            <a:br>
              <a:rPr lang="fr-FR" sz="1400" dirty="0">
                <a:solidFill>
                  <a:srgbClr val="808080"/>
                </a:solidFill>
                <a:latin typeface="MS Sans Serif"/>
              </a:rPr>
            </a:br>
            <a:r>
              <a:rPr lang="fr-FR" sz="1400" dirty="0">
                <a:solidFill>
                  <a:srgbClr val="808080"/>
                </a:solidFill>
                <a:latin typeface="MS Sans Serif"/>
              </a:rPr>
              <a:t>Tel. </a:t>
            </a:r>
            <a:r>
              <a:rPr lang="fr-FR" sz="1400" b="1" dirty="0">
                <a:solidFill>
                  <a:srgbClr val="808080"/>
                </a:solidFill>
                <a:latin typeface="MS Sans Serif"/>
              </a:rPr>
              <a:t>04 67 22 32 53</a:t>
            </a:r>
            <a:br>
              <a:rPr lang="fr-FR" sz="1400" dirty="0"/>
            </a:br>
            <a:br>
              <a:rPr lang="fr-FR" sz="1400" dirty="0"/>
            </a:br>
            <a:r>
              <a:rPr lang="fr-FR" sz="1400" dirty="0">
                <a:solidFill>
                  <a:srgbClr val="DD3C3B"/>
                </a:solidFill>
                <a:latin typeface="Verdana" panose="020B0604030504040204" pitchFamily="34" charset="0"/>
              </a:rPr>
              <a:t>SETE</a:t>
            </a:r>
            <a:r>
              <a:rPr lang="fr-FR" sz="1400" dirty="0">
                <a:solidFill>
                  <a:srgbClr val="808080"/>
                </a:solidFill>
                <a:latin typeface="MS Sans Serif"/>
              </a:rPr>
              <a:t> [Antenne]</a:t>
            </a:r>
            <a:br>
              <a:rPr lang="fr-FR" sz="1400" dirty="0">
                <a:solidFill>
                  <a:srgbClr val="808080"/>
                </a:solidFill>
                <a:latin typeface="MS Sans Serif"/>
              </a:rPr>
            </a:br>
            <a:r>
              <a:rPr lang="fr-FR" sz="1400" dirty="0">
                <a:solidFill>
                  <a:srgbClr val="808080"/>
                </a:solidFill>
                <a:latin typeface="MS Sans Serif"/>
              </a:rPr>
              <a:t>12 rue Léon Magurno – Le Magellan</a:t>
            </a:r>
            <a:br>
              <a:rPr lang="fr-FR" sz="1400" dirty="0">
                <a:solidFill>
                  <a:srgbClr val="808080"/>
                </a:solidFill>
                <a:latin typeface="MS Sans Serif"/>
              </a:rPr>
            </a:br>
            <a:r>
              <a:rPr lang="fr-FR" sz="1400" dirty="0">
                <a:solidFill>
                  <a:srgbClr val="808080"/>
                </a:solidFill>
                <a:latin typeface="MS Sans Serif"/>
              </a:rPr>
              <a:t>34200 Sète</a:t>
            </a:r>
            <a:br>
              <a:rPr lang="fr-FR" sz="1400" dirty="0">
                <a:solidFill>
                  <a:srgbClr val="808080"/>
                </a:solidFill>
                <a:latin typeface="MS Sans Serif"/>
              </a:rPr>
            </a:br>
            <a:r>
              <a:rPr lang="fr-FR" sz="1400" dirty="0">
                <a:solidFill>
                  <a:srgbClr val="808080"/>
                </a:solidFill>
                <a:latin typeface="MS Sans Serif"/>
              </a:rPr>
              <a:t>Tel. </a:t>
            </a:r>
            <a:r>
              <a:rPr lang="fr-FR" sz="1400" b="1" dirty="0">
                <a:solidFill>
                  <a:srgbClr val="808080"/>
                </a:solidFill>
                <a:latin typeface="MS Sans Serif"/>
              </a:rPr>
              <a:t>04 67 22 32 53</a:t>
            </a:r>
            <a:br>
              <a:rPr lang="fr-FR" sz="1400" dirty="0"/>
            </a:br>
            <a:br>
              <a:rPr lang="fr-FR" sz="1400" dirty="0"/>
            </a:br>
            <a:r>
              <a:rPr lang="fr-FR" sz="1400" dirty="0">
                <a:solidFill>
                  <a:srgbClr val="DD3C3B"/>
                </a:solidFill>
                <a:latin typeface="Verdana" panose="020B0604030504040204" pitchFamily="34" charset="0"/>
              </a:rPr>
              <a:t>CLERMONT L'HERAULT</a:t>
            </a:r>
            <a:r>
              <a:rPr lang="fr-FR" sz="1400" dirty="0">
                <a:solidFill>
                  <a:srgbClr val="808080"/>
                </a:solidFill>
                <a:latin typeface="MS Sans Serif"/>
              </a:rPr>
              <a:t> [Antenne]</a:t>
            </a:r>
            <a:br>
              <a:rPr lang="fr-FR" sz="1400" dirty="0">
                <a:solidFill>
                  <a:srgbClr val="808080"/>
                </a:solidFill>
                <a:latin typeface="MS Sans Serif"/>
              </a:rPr>
            </a:br>
            <a:r>
              <a:rPr lang="fr-FR" sz="1400" dirty="0">
                <a:solidFill>
                  <a:srgbClr val="808080"/>
                </a:solidFill>
                <a:latin typeface="MS Sans Serif"/>
              </a:rPr>
              <a:t>2 Rue de la Coutellerie</a:t>
            </a:r>
            <a:br>
              <a:rPr lang="fr-FR" sz="1400" dirty="0">
                <a:solidFill>
                  <a:srgbClr val="808080"/>
                </a:solidFill>
                <a:latin typeface="MS Sans Serif"/>
              </a:rPr>
            </a:br>
            <a:r>
              <a:rPr lang="fr-FR" sz="1400" dirty="0">
                <a:solidFill>
                  <a:srgbClr val="808080"/>
                </a:solidFill>
                <a:latin typeface="MS Sans Serif"/>
              </a:rPr>
              <a:t>34800 CLERMONT L'HERAULT</a:t>
            </a:r>
            <a:br>
              <a:rPr lang="fr-FR" sz="1400" dirty="0">
                <a:solidFill>
                  <a:srgbClr val="808080"/>
                </a:solidFill>
                <a:latin typeface="MS Sans Serif"/>
              </a:rPr>
            </a:br>
            <a:r>
              <a:rPr lang="fr-FR" sz="1400" dirty="0">
                <a:solidFill>
                  <a:srgbClr val="808080"/>
                </a:solidFill>
                <a:latin typeface="MS Sans Serif"/>
              </a:rPr>
              <a:t>Tel. </a:t>
            </a:r>
            <a:r>
              <a:rPr lang="fr-FR" sz="1400" b="1">
                <a:solidFill>
                  <a:srgbClr val="808080"/>
                </a:solidFill>
                <a:latin typeface="MS Sans Serif"/>
              </a:rPr>
              <a:t>04 67 22 32 53</a:t>
            </a:r>
            <a:br>
              <a:rPr lang="fr-FR" sz="1400"/>
            </a:br>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3747" y="336007"/>
            <a:ext cx="816900" cy="816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2" name="Connecteur droit 11"/>
          <p:cNvCxnSpPr/>
          <p:nvPr/>
        </p:nvCxnSpPr>
        <p:spPr>
          <a:xfrm>
            <a:off x="5832181" y="1396212"/>
            <a:ext cx="0" cy="519623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07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1884" y="683579"/>
            <a:ext cx="1701876" cy="523220"/>
          </a:xfrm>
          <a:prstGeom prst="rect">
            <a:avLst/>
          </a:prstGeom>
        </p:spPr>
        <p:txBody>
          <a:bodyPr wrap="none">
            <a:spAutoFit/>
          </a:bodyPr>
          <a:lstStyle/>
          <a:p>
            <a:r>
              <a:rPr lang="fr-FR" sz="2800" b="1" dirty="0">
                <a:solidFill>
                  <a:srgbClr val="C00000"/>
                </a:solidFill>
                <a:latin typeface="Calibri" panose="020F0502020204030204" pitchFamily="34" charset="0"/>
                <a:ea typeface="Calibri" panose="020F0502020204030204" pitchFamily="34" charset="0"/>
                <a:cs typeface="Calibri" panose="020F0502020204030204" pitchFamily="34" charset="0"/>
              </a:rPr>
              <a:t>Sommaire</a:t>
            </a:r>
          </a:p>
        </p:txBody>
      </p:sp>
      <p:pic>
        <p:nvPicPr>
          <p:cNvPr id="5" name="Image 4" descr="logo_acteurs.jpg"/>
          <p:cNvPicPr/>
          <p:nvPr/>
        </p:nvPicPr>
        <p:blipFill>
          <a:blip r:embed="rId2" cstate="print"/>
          <a:stretch>
            <a:fillRect/>
          </a:stretch>
        </p:blipFill>
        <p:spPr>
          <a:xfrm>
            <a:off x="249382" y="66034"/>
            <a:ext cx="1147527" cy="562125"/>
          </a:xfrm>
          <a:prstGeom prst="rect">
            <a:avLst/>
          </a:prstGeom>
        </p:spPr>
      </p:pic>
      <p:sp>
        <p:nvSpPr>
          <p:cNvPr id="6" name="ZoneTexte 5"/>
          <p:cNvSpPr txBox="1"/>
          <p:nvPr/>
        </p:nvSpPr>
        <p:spPr>
          <a:xfrm>
            <a:off x="3475200" y="1854924"/>
            <a:ext cx="7644997" cy="3539430"/>
          </a:xfrm>
          <a:prstGeom prst="rect">
            <a:avLst/>
          </a:prstGeom>
          <a:noFill/>
        </p:spPr>
        <p:txBody>
          <a:bodyPr wrap="square" rtlCol="0">
            <a:spAutoFit/>
          </a:bodyPr>
          <a:lstStyle/>
          <a:p>
            <a:pPr marL="285750" indent="-285750">
              <a:buFont typeface="Arial" panose="020B0604020202020204" pitchFamily="34" charset="0"/>
              <a:buChar char="•"/>
            </a:pPr>
            <a:r>
              <a:rPr lang="fr-FR" sz="3200" dirty="0">
                <a:solidFill>
                  <a:schemeClr val="bg1">
                    <a:lumMod val="65000"/>
                  </a:schemeClr>
                </a:solidFill>
              </a:rPr>
              <a:t>Nos compétences</a:t>
            </a:r>
          </a:p>
          <a:p>
            <a:pPr marL="285750" indent="-285750">
              <a:buFont typeface="Arial" panose="020B0604020202020204" pitchFamily="34" charset="0"/>
              <a:buChar char="•"/>
            </a:pPr>
            <a:r>
              <a:rPr lang="fr-FR" sz="3200" dirty="0">
                <a:solidFill>
                  <a:schemeClr val="bg1">
                    <a:lumMod val="65000"/>
                  </a:schemeClr>
                </a:solidFill>
              </a:rPr>
              <a:t>Notre histoire et nos valeur</a:t>
            </a:r>
          </a:p>
          <a:p>
            <a:pPr marL="285750" indent="-285750">
              <a:buFont typeface="Arial" panose="020B0604020202020204" pitchFamily="34" charset="0"/>
              <a:buChar char="•"/>
            </a:pPr>
            <a:r>
              <a:rPr lang="fr-FR" sz="3200" dirty="0">
                <a:solidFill>
                  <a:schemeClr val="bg1">
                    <a:lumMod val="65000"/>
                  </a:schemeClr>
                </a:solidFill>
              </a:rPr>
              <a:t>Notre équipe</a:t>
            </a:r>
          </a:p>
          <a:p>
            <a:pPr marL="285750" indent="-285750">
              <a:buFont typeface="Arial" panose="020B0604020202020204" pitchFamily="34" charset="0"/>
              <a:buChar char="•"/>
            </a:pPr>
            <a:r>
              <a:rPr lang="fr-FR" sz="3200" dirty="0">
                <a:solidFill>
                  <a:schemeClr val="bg1">
                    <a:lumMod val="65000"/>
                  </a:schemeClr>
                </a:solidFill>
              </a:rPr>
              <a:t>Nos financeurs et partenaires </a:t>
            </a:r>
          </a:p>
          <a:p>
            <a:pPr marL="285750" indent="-285750">
              <a:buFont typeface="Arial" panose="020B0604020202020204" pitchFamily="34" charset="0"/>
              <a:buChar char="•"/>
            </a:pPr>
            <a:r>
              <a:rPr lang="fr-FR" sz="3200" dirty="0">
                <a:solidFill>
                  <a:schemeClr val="bg1">
                    <a:lumMod val="65000"/>
                  </a:schemeClr>
                </a:solidFill>
              </a:rPr>
              <a:t>Nos actions </a:t>
            </a:r>
          </a:p>
          <a:p>
            <a:pPr marL="285750" indent="-285750">
              <a:buFont typeface="Arial" panose="020B0604020202020204" pitchFamily="34" charset="0"/>
              <a:buChar char="•"/>
            </a:pPr>
            <a:r>
              <a:rPr lang="fr-FR" sz="3200" dirty="0">
                <a:solidFill>
                  <a:schemeClr val="bg1">
                    <a:lumMod val="65000"/>
                  </a:schemeClr>
                </a:solidFill>
              </a:rPr>
              <a:t>Nos agréments </a:t>
            </a:r>
          </a:p>
          <a:p>
            <a:pPr marL="285750" indent="-285750">
              <a:buFont typeface="Arial" panose="020B0604020202020204" pitchFamily="34" charset="0"/>
              <a:buChar char="•"/>
            </a:pPr>
            <a:r>
              <a:rPr lang="fr-FR" sz="3200" dirty="0">
                <a:solidFill>
                  <a:schemeClr val="bg1">
                    <a:lumMod val="65000"/>
                  </a:schemeClr>
                </a:solidFill>
              </a:rPr>
              <a:t>Contacts</a:t>
            </a:r>
          </a:p>
        </p:txBody>
      </p:sp>
    </p:spTree>
    <p:extLst>
      <p:ext uri="{BB962C8B-B14F-4D97-AF65-F5344CB8AC3E}">
        <p14:creationId xmlns:p14="http://schemas.microsoft.com/office/powerpoint/2010/main" val="160281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Y:\05 - Communication\pictos logos acteurs\picto_ac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4465" y="1803042"/>
            <a:ext cx="1495425" cy="1405301"/>
          </a:xfrm>
          <a:prstGeom prst="rect">
            <a:avLst/>
          </a:prstGeom>
          <a:noFill/>
          <a:ln>
            <a:noFill/>
          </a:ln>
        </p:spPr>
      </p:pic>
      <p:pic>
        <p:nvPicPr>
          <p:cNvPr id="5" name="Imag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9501" y="1803042"/>
            <a:ext cx="1428115" cy="1412875"/>
          </a:xfrm>
          <a:prstGeom prst="rect">
            <a:avLst/>
          </a:prstGeom>
          <a:noFill/>
        </p:spPr>
      </p:pic>
      <p:sp>
        <p:nvSpPr>
          <p:cNvPr id="6" name="Rectangle 5"/>
          <p:cNvSpPr/>
          <p:nvPr/>
        </p:nvSpPr>
        <p:spPr>
          <a:xfrm>
            <a:off x="1681884" y="683579"/>
            <a:ext cx="2811475" cy="523220"/>
          </a:xfrm>
          <a:prstGeom prst="rect">
            <a:avLst/>
          </a:prstGeom>
        </p:spPr>
        <p:txBody>
          <a:bodyPr wrap="none">
            <a:spAutoFit/>
          </a:bodyPr>
          <a:lstStyle/>
          <a:p>
            <a:r>
              <a:rPr lang="fr-FR" sz="2800" b="1" dirty="0">
                <a:solidFill>
                  <a:srgbClr val="C00000"/>
                </a:solidFill>
                <a:latin typeface="Calibri" panose="020F0502020204030204" pitchFamily="34" charset="0"/>
                <a:ea typeface="Calibri" panose="020F0502020204030204" pitchFamily="34" charset="0"/>
                <a:cs typeface="Calibri" panose="020F0502020204030204" pitchFamily="34" charset="0"/>
              </a:rPr>
              <a:t>Nos compétences</a:t>
            </a:r>
          </a:p>
        </p:txBody>
      </p:sp>
      <p:pic>
        <p:nvPicPr>
          <p:cNvPr id="7" name="Image 6" descr="logo_acteurs.jpg"/>
          <p:cNvPicPr/>
          <p:nvPr/>
        </p:nvPicPr>
        <p:blipFill>
          <a:blip r:embed="rId4" cstate="print"/>
          <a:stretch>
            <a:fillRect/>
          </a:stretch>
        </p:blipFill>
        <p:spPr>
          <a:xfrm>
            <a:off x="249382" y="66034"/>
            <a:ext cx="1147527" cy="562125"/>
          </a:xfrm>
          <a:prstGeom prst="rect">
            <a:avLst/>
          </a:prstGeom>
        </p:spPr>
      </p:pic>
      <p:pic>
        <p:nvPicPr>
          <p:cNvPr id="8" name="Image 7" descr="Y:\05 - Communication\pictos logos acteurs\picto_aile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0626" y="1803042"/>
            <a:ext cx="1476375" cy="1405301"/>
          </a:xfrm>
          <a:prstGeom prst="rect">
            <a:avLst/>
          </a:prstGeom>
          <a:noFill/>
          <a:ln>
            <a:noFill/>
          </a:ln>
        </p:spPr>
      </p:pic>
      <p:pic>
        <p:nvPicPr>
          <p:cNvPr id="9" name="Imag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6705" y="1803042"/>
            <a:ext cx="1464310" cy="1376045"/>
          </a:xfrm>
          <a:prstGeom prst="rect">
            <a:avLst/>
          </a:prstGeom>
          <a:noFill/>
        </p:spPr>
      </p:pic>
      <p:pic>
        <p:nvPicPr>
          <p:cNvPr id="10" name="Imag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9899" y="1803042"/>
            <a:ext cx="1687195" cy="1485265"/>
          </a:xfrm>
          <a:prstGeom prst="rect">
            <a:avLst/>
          </a:prstGeom>
          <a:noFill/>
        </p:spPr>
      </p:pic>
      <p:pic>
        <p:nvPicPr>
          <p:cNvPr id="12" name="Image 11" descr="farandole_grande.jpg"/>
          <p:cNvPicPr/>
          <p:nvPr/>
        </p:nvPicPr>
        <p:blipFill>
          <a:blip r:embed="rId8" cstate="print"/>
          <a:stretch>
            <a:fillRect/>
          </a:stretch>
        </p:blipFill>
        <p:spPr>
          <a:xfrm>
            <a:off x="4305396" y="5533506"/>
            <a:ext cx="4667565" cy="797544"/>
          </a:xfrm>
          <a:prstGeom prst="rect">
            <a:avLst/>
          </a:prstGeom>
        </p:spPr>
      </p:pic>
      <p:sp>
        <p:nvSpPr>
          <p:cNvPr id="14" name="Rectangle 13"/>
          <p:cNvSpPr/>
          <p:nvPr/>
        </p:nvSpPr>
        <p:spPr>
          <a:xfrm>
            <a:off x="3732138" y="3393642"/>
            <a:ext cx="1146516" cy="392159"/>
          </a:xfrm>
          <a:prstGeom prst="rect">
            <a:avLst/>
          </a:prstGeom>
        </p:spPr>
        <p:txBody>
          <a:bodyPr wrap="square">
            <a:spAutoFit/>
          </a:bodyPr>
          <a:lstStyle/>
          <a:p>
            <a:pPr marL="651510">
              <a:lnSpc>
                <a:spcPct val="115000"/>
              </a:lnSpc>
              <a:spcAft>
                <a:spcPts val="1000"/>
              </a:spcAft>
            </a:pPr>
            <a:endParaRPr lang="fr-FR" dirty="0"/>
          </a:p>
        </p:txBody>
      </p:sp>
      <p:sp>
        <p:nvSpPr>
          <p:cNvPr id="15" name="Rectangle 14"/>
          <p:cNvSpPr/>
          <p:nvPr/>
        </p:nvSpPr>
        <p:spPr>
          <a:xfrm>
            <a:off x="1894370" y="3467222"/>
            <a:ext cx="2455613" cy="646331"/>
          </a:xfrm>
          <a:prstGeom prst="rect">
            <a:avLst/>
          </a:prstGeom>
        </p:spPr>
        <p:txBody>
          <a:bodyPr wrap="square">
            <a:spAutoFit/>
          </a:bodyPr>
          <a:lstStyle/>
          <a:p>
            <a:pPr algn="ctr"/>
            <a:r>
              <a:rPr lang="fr-FR" b="1" dirty="0">
                <a:solidFill>
                  <a:schemeClr val="accent2">
                    <a:lumMod val="75000"/>
                  </a:schemeClr>
                </a:solidFill>
              </a:rPr>
              <a:t>Accompagnement </a:t>
            </a:r>
          </a:p>
          <a:p>
            <a:pPr algn="ctr"/>
            <a:r>
              <a:rPr lang="fr-FR" b="1" dirty="0">
                <a:solidFill>
                  <a:schemeClr val="accent2">
                    <a:lumMod val="75000"/>
                  </a:schemeClr>
                </a:solidFill>
              </a:rPr>
              <a:t>Emploi / Projet</a:t>
            </a:r>
          </a:p>
        </p:txBody>
      </p:sp>
      <p:sp>
        <p:nvSpPr>
          <p:cNvPr id="16" name="Rectangle 15"/>
          <p:cNvSpPr/>
          <p:nvPr/>
        </p:nvSpPr>
        <p:spPr>
          <a:xfrm>
            <a:off x="9987807" y="3479697"/>
            <a:ext cx="1942011" cy="646331"/>
          </a:xfrm>
          <a:prstGeom prst="rect">
            <a:avLst/>
          </a:prstGeom>
        </p:spPr>
        <p:txBody>
          <a:bodyPr wrap="square">
            <a:spAutoFit/>
          </a:bodyPr>
          <a:lstStyle/>
          <a:p>
            <a:pPr algn="ctr"/>
            <a:r>
              <a:rPr lang="fr-FR" b="1" dirty="0">
                <a:solidFill>
                  <a:srgbClr val="800080"/>
                </a:solidFill>
              </a:rPr>
              <a:t>Egalité des Chances</a:t>
            </a:r>
          </a:p>
        </p:txBody>
      </p:sp>
      <p:sp>
        <p:nvSpPr>
          <p:cNvPr id="17" name="Rectangle 16"/>
          <p:cNvSpPr/>
          <p:nvPr/>
        </p:nvSpPr>
        <p:spPr>
          <a:xfrm>
            <a:off x="6046064" y="3474796"/>
            <a:ext cx="1942011" cy="646331"/>
          </a:xfrm>
          <a:prstGeom prst="rect">
            <a:avLst/>
          </a:prstGeom>
        </p:spPr>
        <p:txBody>
          <a:bodyPr wrap="square">
            <a:spAutoFit/>
          </a:bodyPr>
          <a:lstStyle/>
          <a:p>
            <a:pPr algn="ctr"/>
            <a:r>
              <a:rPr lang="fr-FR" b="1" dirty="0">
                <a:solidFill>
                  <a:srgbClr val="92D050"/>
                </a:solidFill>
              </a:rPr>
              <a:t>Actions jeunes </a:t>
            </a:r>
          </a:p>
          <a:p>
            <a:pPr algn="ctr"/>
            <a:endParaRPr lang="fr-FR" b="1" dirty="0">
              <a:solidFill>
                <a:srgbClr val="92D050"/>
              </a:solidFill>
            </a:endParaRPr>
          </a:p>
        </p:txBody>
      </p:sp>
      <p:sp>
        <p:nvSpPr>
          <p:cNvPr id="18" name="Rectangle 17"/>
          <p:cNvSpPr/>
          <p:nvPr/>
        </p:nvSpPr>
        <p:spPr>
          <a:xfrm>
            <a:off x="4036552" y="3474796"/>
            <a:ext cx="1942011" cy="923330"/>
          </a:xfrm>
          <a:prstGeom prst="rect">
            <a:avLst/>
          </a:prstGeom>
        </p:spPr>
        <p:txBody>
          <a:bodyPr wrap="square">
            <a:spAutoFit/>
          </a:bodyPr>
          <a:lstStyle/>
          <a:p>
            <a:pPr algn="ctr"/>
            <a:r>
              <a:rPr lang="fr-FR" b="1" dirty="0">
                <a:solidFill>
                  <a:srgbClr val="FFC000"/>
                </a:solidFill>
              </a:rPr>
              <a:t>Formation</a:t>
            </a:r>
          </a:p>
          <a:p>
            <a:pPr algn="ctr"/>
            <a:r>
              <a:rPr lang="fr-FR" b="1" dirty="0">
                <a:solidFill>
                  <a:srgbClr val="FFC000"/>
                </a:solidFill>
              </a:rPr>
              <a:t>Remise à niveau,</a:t>
            </a:r>
          </a:p>
          <a:p>
            <a:pPr algn="ctr"/>
            <a:r>
              <a:rPr lang="fr-FR" b="1" dirty="0">
                <a:solidFill>
                  <a:srgbClr val="FFC000"/>
                </a:solidFill>
              </a:rPr>
              <a:t>TIC</a:t>
            </a:r>
          </a:p>
        </p:txBody>
      </p:sp>
      <p:sp>
        <p:nvSpPr>
          <p:cNvPr id="19" name="Rectangle 18"/>
          <p:cNvSpPr/>
          <p:nvPr/>
        </p:nvSpPr>
        <p:spPr>
          <a:xfrm>
            <a:off x="8023564" y="3538700"/>
            <a:ext cx="1942011" cy="923330"/>
          </a:xfrm>
          <a:prstGeom prst="rect">
            <a:avLst/>
          </a:prstGeom>
        </p:spPr>
        <p:txBody>
          <a:bodyPr wrap="square">
            <a:spAutoFit/>
          </a:bodyPr>
          <a:lstStyle/>
          <a:p>
            <a:pPr algn="ctr"/>
            <a:r>
              <a:rPr lang="fr-FR" b="1" dirty="0">
                <a:solidFill>
                  <a:srgbClr val="0070C0"/>
                </a:solidFill>
              </a:rPr>
              <a:t>Bilans de compétences et V.A.E.</a:t>
            </a:r>
          </a:p>
        </p:txBody>
      </p:sp>
      <p:cxnSp>
        <p:nvCxnSpPr>
          <p:cNvPr id="20" name="Connecteur droit 19"/>
          <p:cNvCxnSpPr/>
          <p:nvPr/>
        </p:nvCxnSpPr>
        <p:spPr>
          <a:xfrm flipH="1" flipV="1">
            <a:off x="2090057" y="5088931"/>
            <a:ext cx="9392194" cy="307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36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199" y="1401102"/>
            <a:ext cx="8988185" cy="5261312"/>
          </a:xfrm>
          <a:prstGeom prst="rect">
            <a:avLst/>
          </a:prstGeom>
        </p:spPr>
        <p:txBody>
          <a:bodyPr wrap="square">
            <a:spAutoFit/>
          </a:bodyPr>
          <a:lstStyle/>
          <a:p>
            <a:pPr algn="just">
              <a:lnSpc>
                <a:spcPct val="115000"/>
              </a:lnSpc>
              <a:spcAft>
                <a:spcPts val="1000"/>
              </a:spcAft>
            </a:pPr>
            <a:r>
              <a:rPr lang="fr-FR" sz="1100" b="1" dirty="0">
                <a:latin typeface="Calibri" panose="020F0502020204030204" pitchFamily="34" charset="0"/>
                <a:ea typeface="Calibri" panose="020F0502020204030204" pitchFamily="34" charset="0"/>
                <a:cs typeface="Times New Roman" panose="02020603050405020304" pitchFamily="18" charset="0"/>
              </a:rPr>
              <a:t>L'association ACTEURS a été créée en 1996</a:t>
            </a:r>
            <a:r>
              <a:rPr lang="fr-FR" sz="1100" dirty="0">
                <a:latin typeface="Calibri" panose="020F0502020204030204" pitchFamily="34" charset="0"/>
                <a:ea typeface="Calibri" panose="020F0502020204030204" pitchFamily="34" charset="0"/>
                <a:cs typeface="Times New Roman" panose="02020603050405020304" pitchFamily="18" charset="0"/>
              </a:rPr>
              <a:t>. Nous nous sommes donné pour mission de constituer un réseau pour promouvoir et mettre en œuvre de la recherche et des actions dans une perspective de développement local et d'accompagnement vers l'emploi.</a:t>
            </a:r>
          </a:p>
          <a:p>
            <a:pPr algn="just">
              <a:lnSpc>
                <a:spcPct val="115000"/>
              </a:lnSpc>
              <a:spcAft>
                <a:spcPts val="1000"/>
              </a:spcAft>
            </a:pPr>
            <a:r>
              <a:rPr lang="fr-FR" sz="1100" dirty="0">
                <a:latin typeface="Calibri" panose="020F0502020204030204" pitchFamily="34" charset="0"/>
                <a:ea typeface="Calibri" panose="020F0502020204030204" pitchFamily="34" charset="0"/>
                <a:cs typeface="Times New Roman" panose="02020603050405020304" pitchFamily="18" charset="0"/>
              </a:rPr>
              <a:t>Nous sommes une équipe de </a:t>
            </a:r>
            <a:r>
              <a:rPr lang="fr-FR" sz="1100" b="1" dirty="0">
                <a:latin typeface="Calibri" panose="020F0502020204030204" pitchFamily="34" charset="0"/>
                <a:ea typeface="Calibri" panose="020F0502020204030204" pitchFamily="34" charset="0"/>
                <a:cs typeface="Times New Roman" panose="02020603050405020304" pitchFamily="18" charset="0"/>
              </a:rPr>
              <a:t>12 formateurs salariés </a:t>
            </a:r>
            <a:r>
              <a:rPr lang="fr-FR" sz="1100" dirty="0">
                <a:latin typeface="Calibri" panose="020F0502020204030204" pitchFamily="34" charset="0"/>
                <a:ea typeface="Calibri" panose="020F0502020204030204" pitchFamily="34" charset="0"/>
                <a:cs typeface="Times New Roman" panose="02020603050405020304" pitchFamily="18" charset="0"/>
              </a:rPr>
              <a:t>en CDI, répartis sur le </a:t>
            </a:r>
            <a:r>
              <a:rPr lang="fr-FR" sz="1100" b="1" dirty="0">
                <a:latin typeface="Calibri" panose="020F0502020204030204" pitchFamily="34" charset="0"/>
                <a:ea typeface="Calibri" panose="020F0502020204030204" pitchFamily="34" charset="0"/>
                <a:cs typeface="Times New Roman" panose="02020603050405020304" pitchFamily="18" charset="0"/>
              </a:rPr>
              <a:t>territoire de l'Est Héraultais </a:t>
            </a:r>
            <a:r>
              <a:rPr lang="fr-FR" sz="1100" dirty="0">
                <a:latin typeface="Calibri" panose="020F0502020204030204" pitchFamily="34" charset="0"/>
                <a:ea typeface="Calibri" panose="020F0502020204030204" pitchFamily="34" charset="0"/>
                <a:cs typeface="Times New Roman" panose="02020603050405020304" pitchFamily="18" charset="0"/>
              </a:rPr>
              <a:t>(siège à Montpellier, 1 antenne supplémentaire à Montpellier, 1 antenne à Lunel, 1 antenne à Sète, 1 antenne à Clermont l'Hérault). La structure a commencé avec une antenne sur Montpellier en 1996, et n'a cessé de se développer depuis (Lunel en 1999, Clermont l'Hérault en 2016, Sète et la seconde antenne de Montpellier en 2019).</a:t>
            </a:r>
          </a:p>
          <a:p>
            <a:pPr algn="just">
              <a:lnSpc>
                <a:spcPct val="115000"/>
              </a:lnSpc>
              <a:spcAft>
                <a:spcPts val="1000"/>
              </a:spcAft>
            </a:pPr>
            <a:r>
              <a:rPr lang="fr-FR" sz="1100" dirty="0">
                <a:latin typeface="Calibri" panose="020F0502020204030204" pitchFamily="34" charset="0"/>
                <a:ea typeface="Calibri" panose="020F0502020204030204" pitchFamily="34" charset="0"/>
                <a:cs typeface="Times New Roman" panose="02020603050405020304" pitchFamily="18" charset="0"/>
              </a:rPr>
              <a:t>L’histoire d’Acteurs est portée par les valeurs d'une équipe, connectée au public qu'elle reçoit, et qui s’offre la liberté de développer des compétences et des actions annexes à sa mission première : </a:t>
            </a:r>
            <a:r>
              <a:rPr lang="fr-FR" sz="1100" b="1" dirty="0">
                <a:latin typeface="Calibri" panose="020F0502020204030204" pitchFamily="34" charset="0"/>
                <a:ea typeface="Calibri" panose="020F0502020204030204" pitchFamily="34" charset="0"/>
                <a:cs typeface="Times New Roman" panose="02020603050405020304" pitchFamily="18" charset="0"/>
              </a:rPr>
              <a:t>« trouver sa juste place dans le monde du travail » </a:t>
            </a:r>
            <a:r>
              <a:rPr lang="fr-FR" sz="1100" dirty="0">
                <a:latin typeface="Calibri" panose="020F0502020204030204" pitchFamily="34" charset="0"/>
                <a:ea typeface="Calibri" panose="020F0502020204030204" pitchFamily="34" charset="0"/>
                <a:cs typeface="Times New Roman" panose="02020603050405020304" pitchFamily="18" charset="0"/>
              </a:rPr>
              <a:t>pour mieux la servir.</a:t>
            </a:r>
          </a:p>
          <a:p>
            <a:pPr algn="just">
              <a:lnSpc>
                <a:spcPct val="115000"/>
              </a:lnSpc>
              <a:spcAft>
                <a:spcPts val="1000"/>
              </a:spcAft>
            </a:pPr>
            <a:r>
              <a:rPr lang="fr-FR" sz="1100" dirty="0">
                <a:latin typeface="Calibri" panose="020F0502020204030204" pitchFamily="34" charset="0"/>
                <a:ea typeface="Calibri" panose="020F0502020204030204" pitchFamily="34" charset="0"/>
                <a:cs typeface="Times New Roman" panose="02020603050405020304" pitchFamily="18" charset="0"/>
              </a:rPr>
              <a:t>C'est ainsi que des missions de recherches, d'innovations, lui ont souvent permis d'être précurseur (pour exemple les travaux sur le télétravail et les communautés d'apprentissage et les classes virtuelles  portées entre 1997 et 2002) -  Les expérimentations et les actions innovantes ont rythmé la vie d'Acteurs depuis 25 ans avec pour objectif d’œuvrer pour un monde professionnel plus juste  (Mixité professionnelle, Médiation numérique, CIP de rue et lutte contre le décrochage scolaire…) .</a:t>
            </a:r>
          </a:p>
          <a:p>
            <a:pPr algn="just">
              <a:lnSpc>
                <a:spcPct val="115000"/>
              </a:lnSpc>
              <a:spcAft>
                <a:spcPts val="1000"/>
              </a:spcAft>
            </a:pPr>
            <a:r>
              <a:rPr lang="fr-FR" sz="1100" dirty="0">
                <a:latin typeface="Calibri" panose="020F0502020204030204" pitchFamily="34" charset="0"/>
                <a:ea typeface="Calibri" panose="020F0502020204030204" pitchFamily="34" charset="0"/>
                <a:cs typeface="Times New Roman" panose="02020603050405020304" pitchFamily="18" charset="0"/>
              </a:rPr>
              <a:t>Régie sous statut associatif, ACTEURS est administrée par des membres issus à parité du monde économique et de l'environnement sanitaire et social. Organe à deux têtes et à multiples facettes, c'est aussi une structure pensante, participative, capable de remise en question, d'agilité et qui sait nouer des partenariats pluriels.</a:t>
            </a:r>
          </a:p>
          <a:p>
            <a:pPr algn="just">
              <a:lnSpc>
                <a:spcPct val="115000"/>
              </a:lnSpc>
              <a:spcAft>
                <a:spcPts val="1000"/>
              </a:spcAft>
            </a:pPr>
            <a:r>
              <a:rPr lang="fr-FR" sz="1100" dirty="0">
                <a:latin typeface="Calibri" panose="020F0502020204030204" pitchFamily="34" charset="0"/>
                <a:ea typeface="Calibri" panose="020F0502020204030204" pitchFamily="34" charset="0"/>
                <a:cs typeface="Times New Roman" panose="02020603050405020304" pitchFamily="18" charset="0"/>
              </a:rPr>
              <a:t>Son modèle économique s'appuie sur sa capacité à proposer des actions innovantes aux collectivités mais aussi à s'associer à des organismes plus importants pour s'adapter aux modalités de passation de marchés et répondre ainsi aux attentes de la commande publique.</a:t>
            </a:r>
          </a:p>
          <a:p>
            <a:pPr algn="just">
              <a:lnSpc>
                <a:spcPct val="115000"/>
              </a:lnSpc>
              <a:spcAft>
                <a:spcPts val="1000"/>
              </a:spcAft>
            </a:pPr>
            <a:r>
              <a:rPr lang="fr-FR" sz="1100" dirty="0">
                <a:latin typeface="Calibri" panose="020F0502020204030204" pitchFamily="34" charset="0"/>
                <a:ea typeface="Calibri" panose="020F0502020204030204" pitchFamily="34" charset="0"/>
                <a:cs typeface="Times New Roman" panose="02020603050405020304" pitchFamily="18" charset="0"/>
              </a:rPr>
              <a:t>Son pôle de direction coordonne une équipe multidisciplinaire implantée dans les bassins d'emploi du département et qui participe pleinement au rayonnement  de la structure et à son développement. C'est ainsi que chaque salarié d'Acteurs est reconnu dans sa singularité, et la mise en scène de ses compétences spécifiques est toujours plébiscitée pour enrichir l’association de la diversité des membres qui la constitue.</a:t>
            </a:r>
          </a:p>
          <a:p>
            <a:pPr algn="just">
              <a:lnSpc>
                <a:spcPct val="115000"/>
              </a:lnSpc>
              <a:spcAft>
                <a:spcPts val="1000"/>
              </a:spcAft>
            </a:pPr>
            <a:r>
              <a:rPr lang="fr-FR" sz="1100" b="1" dirty="0">
                <a:latin typeface="Calibri" panose="020F0502020204030204" pitchFamily="34" charset="0"/>
                <a:ea typeface="Calibri" panose="020F0502020204030204" pitchFamily="34" charset="0"/>
                <a:cs typeface="Times New Roman" panose="02020603050405020304" pitchFamily="18" charset="0"/>
              </a:rPr>
              <a:t>Enfin, rien de hors sol à ACTEURS, tout est ancré dans les usages, les besoins, les territoires, les possibles. Organisme de formation et d'insertion, les deux axes d'activité se nourrissent l'un l'autre pour la conception d'actions aux modalités pédagogiques souples, en prise directe avec les besoins des publics, et en phase avec la réalité locale.</a:t>
            </a:r>
          </a:p>
        </p:txBody>
      </p:sp>
      <p:sp>
        <p:nvSpPr>
          <p:cNvPr id="6" name="Rectangle 5"/>
          <p:cNvSpPr/>
          <p:nvPr/>
        </p:nvSpPr>
        <p:spPr>
          <a:xfrm>
            <a:off x="1681884" y="683579"/>
            <a:ext cx="4400115" cy="523220"/>
          </a:xfrm>
          <a:prstGeom prst="rect">
            <a:avLst/>
          </a:prstGeom>
        </p:spPr>
        <p:txBody>
          <a:bodyPr wrap="none">
            <a:spAutoFit/>
          </a:bodyPr>
          <a:lstStyle/>
          <a:p>
            <a:r>
              <a:rPr lang="fr-FR" sz="2800" b="1" dirty="0">
                <a:solidFill>
                  <a:srgbClr val="C00000"/>
                </a:solidFill>
                <a:latin typeface="Calibri" panose="020F0502020204030204" pitchFamily="34" charset="0"/>
                <a:ea typeface="Calibri" panose="020F0502020204030204" pitchFamily="34" charset="0"/>
                <a:cs typeface="Calibri" panose="020F0502020204030204" pitchFamily="34" charset="0"/>
              </a:rPr>
              <a:t>Notre histoire et nos valeurs</a:t>
            </a:r>
          </a:p>
        </p:txBody>
      </p:sp>
      <p:pic>
        <p:nvPicPr>
          <p:cNvPr id="7" name="Image 6" descr="logo_acteurs.jpg"/>
          <p:cNvPicPr/>
          <p:nvPr/>
        </p:nvPicPr>
        <p:blipFill>
          <a:blip r:embed="rId2" cstate="print"/>
          <a:stretch>
            <a:fillRect/>
          </a:stretch>
        </p:blipFill>
        <p:spPr>
          <a:xfrm>
            <a:off x="249382" y="66034"/>
            <a:ext cx="1147527" cy="562125"/>
          </a:xfrm>
          <a:prstGeom prst="rect">
            <a:avLst/>
          </a:prstGeom>
        </p:spPr>
      </p:pic>
    </p:spTree>
    <p:extLst>
      <p:ext uri="{BB962C8B-B14F-4D97-AF65-F5344CB8AC3E}">
        <p14:creationId xmlns:p14="http://schemas.microsoft.com/office/powerpoint/2010/main" val="163616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 3" descr="farandole_gran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726" y="1669054"/>
            <a:ext cx="680629" cy="45529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81884" y="683579"/>
            <a:ext cx="2153923" cy="523220"/>
          </a:xfrm>
          <a:prstGeom prst="rect">
            <a:avLst/>
          </a:prstGeom>
        </p:spPr>
        <p:txBody>
          <a:bodyPr wrap="none">
            <a:spAutoFit/>
          </a:bodyPr>
          <a:lstStyle/>
          <a:p>
            <a:r>
              <a:rPr lang="fr-FR" sz="2800" b="1" dirty="0">
                <a:solidFill>
                  <a:srgbClr val="C00000"/>
                </a:solidFill>
                <a:latin typeface="Calibri" panose="020F0502020204030204" pitchFamily="34" charset="0"/>
                <a:ea typeface="Calibri" panose="020F0502020204030204" pitchFamily="34" charset="0"/>
                <a:cs typeface="Calibri" panose="020F0502020204030204" pitchFamily="34" charset="0"/>
              </a:rPr>
              <a:t>Notre équipe</a:t>
            </a:r>
          </a:p>
        </p:txBody>
      </p:sp>
      <p:pic>
        <p:nvPicPr>
          <p:cNvPr id="8" name="Image 7" descr="logo_acteurs.jpg"/>
          <p:cNvPicPr/>
          <p:nvPr/>
        </p:nvPicPr>
        <p:blipFill>
          <a:blip r:embed="rId3" cstate="print"/>
          <a:stretch>
            <a:fillRect/>
          </a:stretch>
        </p:blipFill>
        <p:spPr>
          <a:xfrm>
            <a:off x="249382" y="66034"/>
            <a:ext cx="1147527" cy="562125"/>
          </a:xfrm>
          <a:prstGeom prst="rect">
            <a:avLst/>
          </a:prstGeom>
        </p:spPr>
      </p:pic>
      <p:sp>
        <p:nvSpPr>
          <p:cNvPr id="3" name="Rectangle 2"/>
          <p:cNvSpPr/>
          <p:nvPr/>
        </p:nvSpPr>
        <p:spPr>
          <a:xfrm>
            <a:off x="2961378" y="1348532"/>
            <a:ext cx="6096000" cy="1234184"/>
          </a:xfrm>
          <a:prstGeom prst="rect">
            <a:avLst/>
          </a:prstGeom>
        </p:spPr>
        <p:txBody>
          <a:bodyPr>
            <a:spAutoFit/>
          </a:bodyPr>
          <a:lstStyle/>
          <a:p>
            <a:pPr>
              <a:lnSpc>
                <a:spcPct val="115000"/>
              </a:lnSpc>
              <a:spcAft>
                <a:spcPts val="0"/>
              </a:spcAft>
            </a:pPr>
            <a:r>
              <a:rPr lang="fr-FR" sz="1400" b="1" dirty="0" err="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Yvane</a:t>
            </a:r>
            <a:r>
              <a:rPr lang="fr-FR" sz="1400" b="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Magot </a:t>
            </a:r>
            <a:br>
              <a:rPr lang="fr-FR" sz="1400" b="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FR" sz="1400" b="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[Equipe de Direction]</a:t>
            </a:r>
            <a:endParaRPr lang="fr-FR"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fr-FR" sz="1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Chargée de Mission </a:t>
            </a:r>
            <a:br>
              <a:rPr lang="fr-FR" sz="1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FR" sz="1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Formatrice, Accompagnatrice vers l’emploi</a:t>
            </a:r>
          </a:p>
          <a:p>
            <a:r>
              <a:rPr lang="fr-FR" sz="1400" dirty="0">
                <a:solidFill>
                  <a:schemeClr val="accent1">
                    <a:lumMod val="75000"/>
                  </a:schemeClr>
                </a:solidFill>
                <a:latin typeface="Calibri" panose="020F0502020204030204" pitchFamily="34" charset="0"/>
                <a:cs typeface="Times New Roman" panose="02020603050405020304" pitchFamily="18" charset="0"/>
              </a:rPr>
              <a:t>Référente Mixité</a:t>
            </a:r>
            <a:endParaRPr lang="fr-FR" sz="1400" dirty="0">
              <a:solidFill>
                <a:schemeClr val="accent1">
                  <a:lumMod val="75000"/>
                </a:schemeClr>
              </a:solidFill>
            </a:endParaRPr>
          </a:p>
        </p:txBody>
      </p:sp>
      <p:sp>
        <p:nvSpPr>
          <p:cNvPr id="9" name="Rectangle 8"/>
          <p:cNvSpPr/>
          <p:nvPr/>
        </p:nvSpPr>
        <p:spPr>
          <a:xfrm>
            <a:off x="7337744" y="1320797"/>
            <a:ext cx="6096000" cy="1018740"/>
          </a:xfrm>
          <a:prstGeom prst="rect">
            <a:avLst/>
          </a:prstGeom>
        </p:spPr>
        <p:txBody>
          <a:bodyPr>
            <a:spAutoFit/>
          </a:bodyPr>
          <a:lstStyle/>
          <a:p>
            <a:pPr>
              <a:lnSpc>
                <a:spcPct val="115000"/>
              </a:lnSpc>
              <a:spcAft>
                <a:spcPts val="0"/>
              </a:spcAft>
            </a:pPr>
            <a:r>
              <a:rPr lang="fr-FR" sz="1400" b="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Frédéric Baudouin </a:t>
            </a:r>
            <a:endParaRPr lang="fr-FR"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b="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[Equipe de Direction]</a:t>
            </a:r>
            <a:endParaRPr lang="fr-FR"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fr-FR" sz="1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Directeur </a:t>
            </a:r>
            <a:br>
              <a:rPr lang="fr-FR" sz="1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FR" sz="1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Formateur, Accompagnateur vers l’emploi</a:t>
            </a:r>
            <a:endParaRPr lang="fr-FR" sz="1400" dirty="0">
              <a:solidFill>
                <a:schemeClr val="accent1">
                  <a:lumMod val="75000"/>
                </a:schemeClr>
              </a:solidFill>
            </a:endParaRPr>
          </a:p>
        </p:txBody>
      </p:sp>
      <p:sp>
        <p:nvSpPr>
          <p:cNvPr id="10" name="Rectangle 9"/>
          <p:cNvSpPr/>
          <p:nvPr/>
        </p:nvSpPr>
        <p:spPr>
          <a:xfrm>
            <a:off x="2961378" y="2622283"/>
            <a:ext cx="6096000" cy="1266501"/>
          </a:xfrm>
          <a:prstGeom prst="rect">
            <a:avLst/>
          </a:prstGeom>
        </p:spPr>
        <p:txBody>
          <a:bodyPr>
            <a:spAutoFit/>
          </a:bodyPr>
          <a:lstStyle/>
          <a:p>
            <a:pPr>
              <a:lnSpc>
                <a:spcPct val="115000"/>
              </a:lnSpc>
              <a:spcAft>
                <a:spcPts val="0"/>
              </a:spcAft>
            </a:pPr>
            <a:r>
              <a:rPr lang="fr-FR"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Mickaël Bartorello</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Responsable pédagogique </a:t>
            </a:r>
            <a:br>
              <a:rPr lang="fr-FR"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fr-FR"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Formateur, Accompagnateur Vers l’emploi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r>
              <a:rPr lang="fr-FR"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Référent PH</a:t>
            </a:r>
          </a:p>
          <a:p>
            <a:r>
              <a:rPr lang="fr-FR" sz="1400" dirty="0">
                <a:solidFill>
                  <a:srgbClr val="000000"/>
                </a:solidFill>
                <a:latin typeface="Calibri" panose="020F0502020204030204" pitchFamily="34" charset="0"/>
                <a:cs typeface="Times New Roman" panose="02020603050405020304" pitchFamily="18" charset="0"/>
              </a:rPr>
              <a:t>Accompagnateur VAE</a:t>
            </a:r>
            <a:endParaRPr lang="fr-FR" sz="1400" dirty="0"/>
          </a:p>
        </p:txBody>
      </p:sp>
      <p:sp>
        <p:nvSpPr>
          <p:cNvPr id="11" name="Rectangle 10"/>
          <p:cNvSpPr/>
          <p:nvPr/>
        </p:nvSpPr>
        <p:spPr>
          <a:xfrm>
            <a:off x="7337744" y="2464747"/>
            <a:ext cx="6096000" cy="555537"/>
          </a:xfrm>
          <a:prstGeom prst="rect">
            <a:avLst/>
          </a:prstGeom>
        </p:spPr>
        <p:txBody>
          <a:bodyPr>
            <a:spAutoFit/>
          </a:bodyPr>
          <a:lstStyle/>
          <a:p>
            <a:pPr>
              <a:lnSpc>
                <a:spcPct val="115000"/>
              </a:lnSpc>
              <a:spcAft>
                <a:spcPts val="0"/>
              </a:spcAft>
            </a:pPr>
            <a:r>
              <a:rPr lang="fr-FR" sz="1400" b="1" dirty="0">
                <a:solidFill>
                  <a:schemeClr val="bg2">
                    <a:lumMod val="50000"/>
                  </a:schemeClr>
                </a:solidFill>
                <a:latin typeface="Calibri" panose="020F0502020204030204" pitchFamily="34" charset="0"/>
                <a:ea typeface="Times New Roman" panose="02020603050405020304" pitchFamily="18" charset="0"/>
                <a:cs typeface="Times New Roman" panose="02020603050405020304" pitchFamily="18" charset="0"/>
              </a:rPr>
              <a:t>Emilie </a:t>
            </a:r>
            <a:r>
              <a:rPr lang="fr-FR" sz="1400" b="1" dirty="0" err="1">
                <a:solidFill>
                  <a:schemeClr val="bg2">
                    <a:lumMod val="50000"/>
                  </a:schemeClr>
                </a:solidFill>
                <a:latin typeface="Calibri" panose="020F0502020204030204" pitchFamily="34" charset="0"/>
                <a:ea typeface="Times New Roman" panose="02020603050405020304" pitchFamily="18" charset="0"/>
                <a:cs typeface="Times New Roman" panose="02020603050405020304" pitchFamily="18" charset="0"/>
              </a:rPr>
              <a:t>Olmos</a:t>
            </a:r>
            <a:endParaRPr lang="fr-FR"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fr-FR" sz="1400" dirty="0">
                <a:solidFill>
                  <a:schemeClr val="bg2">
                    <a:lumMod val="50000"/>
                  </a:schemeClr>
                </a:solidFill>
                <a:latin typeface="Calibri" panose="020F0502020204030204" pitchFamily="34" charset="0"/>
                <a:ea typeface="Times New Roman" panose="02020603050405020304" pitchFamily="18" charset="0"/>
                <a:cs typeface="Times New Roman" panose="02020603050405020304" pitchFamily="18" charset="0"/>
              </a:rPr>
              <a:t>Assistante Administrative et Financière</a:t>
            </a:r>
            <a:endParaRPr lang="fr-FR" sz="1400" dirty="0">
              <a:solidFill>
                <a:schemeClr val="bg2">
                  <a:lumMod val="50000"/>
                </a:schemeClr>
              </a:solidFill>
            </a:endParaRPr>
          </a:p>
        </p:txBody>
      </p:sp>
      <p:sp>
        <p:nvSpPr>
          <p:cNvPr id="17" name="Rectangle 16"/>
          <p:cNvSpPr/>
          <p:nvPr/>
        </p:nvSpPr>
        <p:spPr>
          <a:xfrm>
            <a:off x="7337744" y="3174565"/>
            <a:ext cx="6096000" cy="770980"/>
          </a:xfrm>
          <a:prstGeom prst="rect">
            <a:avLst/>
          </a:prstGeom>
        </p:spPr>
        <p:txBody>
          <a:bodyPr>
            <a:spAutoFit/>
          </a:bodyPr>
          <a:lstStyle/>
          <a:p>
            <a:pPr>
              <a:lnSpc>
                <a:spcPct val="115000"/>
              </a:lnSpc>
              <a:spcAft>
                <a:spcPts val="0"/>
              </a:spcAft>
            </a:pPr>
            <a:r>
              <a:rPr lang="fr-FR"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Jean-Michel Buisson</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Formateur, Accompagnateur VAE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r>
              <a:rPr lang="fr-FR"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Chargé de relation Entreprises </a:t>
            </a:r>
            <a:endParaRPr lang="fr-FR" sz="1400" dirty="0"/>
          </a:p>
        </p:txBody>
      </p:sp>
      <p:sp>
        <p:nvSpPr>
          <p:cNvPr id="19" name="Rectangle 18"/>
          <p:cNvSpPr/>
          <p:nvPr/>
        </p:nvSpPr>
        <p:spPr>
          <a:xfrm>
            <a:off x="7337744" y="4064647"/>
            <a:ext cx="6096000" cy="770980"/>
          </a:xfrm>
          <a:prstGeom prst="rect">
            <a:avLst/>
          </a:prstGeom>
        </p:spPr>
        <p:txBody>
          <a:bodyPr>
            <a:spAutoFit/>
          </a:bodyPr>
          <a:lstStyle/>
          <a:p>
            <a:pPr>
              <a:lnSpc>
                <a:spcPct val="115000"/>
              </a:lnSpc>
              <a:spcAft>
                <a:spcPts val="0"/>
              </a:spcAft>
            </a:pPr>
            <a:r>
              <a:rPr lang="fr-FR"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Audrey </a:t>
            </a:r>
            <a:r>
              <a:rPr lang="fr-FR" sz="1400" b="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Bourez</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r>
              <a:rPr lang="fr-FR"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Formatrice / Conseillère en Insertion Professionnelle</a:t>
            </a:r>
          </a:p>
          <a:p>
            <a:r>
              <a:rPr lang="fr-FR" sz="1400" dirty="0">
                <a:solidFill>
                  <a:srgbClr val="000000"/>
                </a:solidFill>
                <a:latin typeface="Calibri" panose="020F0502020204030204" pitchFamily="34" charset="0"/>
                <a:cs typeface="Times New Roman" panose="02020603050405020304" pitchFamily="18" charset="0"/>
              </a:rPr>
              <a:t>Accompagnatrice VAE</a:t>
            </a:r>
            <a:endParaRPr lang="fr-FR" sz="1400" dirty="0"/>
          </a:p>
        </p:txBody>
      </p:sp>
      <p:sp>
        <p:nvSpPr>
          <p:cNvPr id="20" name="Rectangle 19"/>
          <p:cNvSpPr/>
          <p:nvPr/>
        </p:nvSpPr>
        <p:spPr>
          <a:xfrm>
            <a:off x="2961378" y="4064659"/>
            <a:ext cx="6096000" cy="523220"/>
          </a:xfrm>
          <a:prstGeom prst="rect">
            <a:avLst/>
          </a:prstGeom>
        </p:spPr>
        <p:txBody>
          <a:bodyPr>
            <a:spAutoFit/>
          </a:bodyPr>
          <a:lstStyle/>
          <a:p>
            <a:pPr>
              <a:spcAft>
                <a:spcPts val="0"/>
              </a:spcAft>
            </a:pPr>
            <a:r>
              <a:rPr lang="fr-FR" sz="1400" b="1" dirty="0">
                <a:latin typeface="Calibri" panose="020F0502020204030204" pitchFamily="34" charset="0"/>
                <a:ea typeface="Calibri" panose="020F0502020204030204" pitchFamily="34" charset="0"/>
                <a:cs typeface="Times New Roman" panose="02020603050405020304" pitchFamily="18" charset="0"/>
              </a:rPr>
              <a:t>Brice Riom</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r>
              <a:rPr lang="fr-FR" sz="1400" dirty="0">
                <a:latin typeface="Calibri" panose="020F0502020204030204" pitchFamily="34" charset="0"/>
                <a:ea typeface="Calibri" panose="020F0502020204030204" pitchFamily="34" charset="0"/>
                <a:cs typeface="Times New Roman" panose="02020603050405020304" pitchFamily="18" charset="0"/>
              </a:rPr>
              <a:t>Formateur / Conseiller en insertion professionnelle</a:t>
            </a:r>
            <a:endParaRPr lang="fr-FR" sz="1400" dirty="0"/>
          </a:p>
        </p:txBody>
      </p:sp>
      <p:sp>
        <p:nvSpPr>
          <p:cNvPr id="21" name="Rectangle 20"/>
          <p:cNvSpPr/>
          <p:nvPr/>
        </p:nvSpPr>
        <p:spPr>
          <a:xfrm>
            <a:off x="2965414" y="5483372"/>
            <a:ext cx="6096000" cy="738664"/>
          </a:xfrm>
          <a:prstGeom prst="rect">
            <a:avLst/>
          </a:prstGeom>
        </p:spPr>
        <p:txBody>
          <a:bodyPr>
            <a:spAutoFit/>
          </a:bodyPr>
          <a:lstStyle/>
          <a:p>
            <a:pPr>
              <a:spcAft>
                <a:spcPts val="0"/>
              </a:spcAft>
            </a:pPr>
            <a:r>
              <a:rPr lang="fr-FR"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Edith </a:t>
            </a:r>
            <a:r>
              <a:rPr lang="fr-FR" sz="1400" b="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Sampietro</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r>
              <a:rPr lang="fr-FR"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Formatrice / Conseillère en Insertion Professionnelle</a:t>
            </a:r>
          </a:p>
          <a:p>
            <a:r>
              <a:rPr lang="fr-FR" sz="1400" dirty="0">
                <a:solidFill>
                  <a:srgbClr val="000000"/>
                </a:solidFill>
                <a:latin typeface="Calibri" panose="020F0502020204030204" pitchFamily="34" charset="0"/>
                <a:cs typeface="Times New Roman" panose="02020603050405020304" pitchFamily="18" charset="0"/>
              </a:rPr>
              <a:t>Accompagnatrice VAE</a:t>
            </a:r>
            <a:endParaRPr lang="fr-FR" sz="1400" dirty="0"/>
          </a:p>
        </p:txBody>
      </p:sp>
      <p:sp>
        <p:nvSpPr>
          <p:cNvPr id="25" name="Rectangle 24"/>
          <p:cNvSpPr/>
          <p:nvPr/>
        </p:nvSpPr>
        <p:spPr>
          <a:xfrm>
            <a:off x="7337744" y="5062888"/>
            <a:ext cx="6096000" cy="523220"/>
          </a:xfrm>
          <a:prstGeom prst="rect">
            <a:avLst/>
          </a:prstGeom>
        </p:spPr>
        <p:txBody>
          <a:bodyPr>
            <a:spAutoFit/>
          </a:bodyPr>
          <a:lstStyle/>
          <a:p>
            <a:pPr>
              <a:spcAft>
                <a:spcPts val="0"/>
              </a:spcAft>
            </a:pPr>
            <a:r>
              <a:rPr lang="fr-FR"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Christelle Munch</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r>
              <a:rPr lang="fr-FR"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Formatrice / Conseillère en Insertion Professionnelle</a:t>
            </a:r>
            <a:endParaRPr lang="fr-FR" sz="1400" dirty="0"/>
          </a:p>
        </p:txBody>
      </p:sp>
      <p:sp>
        <p:nvSpPr>
          <p:cNvPr id="26" name="Rectangle 25"/>
          <p:cNvSpPr/>
          <p:nvPr/>
        </p:nvSpPr>
        <p:spPr>
          <a:xfrm>
            <a:off x="2961378" y="4811522"/>
            <a:ext cx="6096000" cy="523220"/>
          </a:xfrm>
          <a:prstGeom prst="rect">
            <a:avLst/>
          </a:prstGeom>
        </p:spPr>
        <p:txBody>
          <a:bodyPr>
            <a:spAutoFit/>
          </a:bodyPr>
          <a:lstStyle/>
          <a:p>
            <a:pPr>
              <a:spcAft>
                <a:spcPts val="0"/>
              </a:spcAft>
            </a:pPr>
            <a:r>
              <a:rPr lang="fr-FR"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Céline Laurens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r>
              <a:rPr lang="fr-FR"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Formatrice / Conseillère en Insertion Professionnelle</a:t>
            </a:r>
            <a:endParaRPr lang="fr-FR" sz="1400" dirty="0"/>
          </a:p>
        </p:txBody>
      </p:sp>
      <p:cxnSp>
        <p:nvCxnSpPr>
          <p:cNvPr id="23" name="Connecteur droit 22"/>
          <p:cNvCxnSpPr/>
          <p:nvPr/>
        </p:nvCxnSpPr>
        <p:spPr>
          <a:xfrm>
            <a:off x="7047027" y="1348532"/>
            <a:ext cx="0" cy="5196235"/>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Image 28"/>
          <p:cNvPicPr>
            <a:picLocks noChangeAspect="1"/>
          </p:cNvPicPr>
          <p:nvPr/>
        </p:nvPicPr>
        <p:blipFill>
          <a:blip r:embed="rId4"/>
          <a:stretch>
            <a:fillRect/>
          </a:stretch>
        </p:blipFill>
        <p:spPr>
          <a:xfrm>
            <a:off x="11043138" y="246048"/>
            <a:ext cx="949932" cy="1102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7368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65523" y="1398484"/>
            <a:ext cx="10351414" cy="5355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681884" y="683579"/>
            <a:ext cx="4568110" cy="523220"/>
          </a:xfrm>
          <a:prstGeom prst="rect">
            <a:avLst/>
          </a:prstGeom>
        </p:spPr>
        <p:txBody>
          <a:bodyPr wrap="none">
            <a:spAutoFit/>
          </a:bodyPr>
          <a:lstStyle/>
          <a:p>
            <a:r>
              <a:rPr lang="fr-FR" sz="2800" b="1" dirty="0">
                <a:solidFill>
                  <a:srgbClr val="C00000"/>
                </a:solidFill>
                <a:latin typeface="Calibri" panose="020F0502020204030204" pitchFamily="34" charset="0"/>
                <a:ea typeface="Calibri" panose="020F0502020204030204" pitchFamily="34" charset="0"/>
                <a:cs typeface="Calibri" panose="020F0502020204030204" pitchFamily="34" charset="0"/>
              </a:rPr>
              <a:t>Nos financeurs et partenaires</a:t>
            </a:r>
          </a:p>
        </p:txBody>
      </p:sp>
      <p:pic>
        <p:nvPicPr>
          <p:cNvPr id="8" name="Image 7" descr="logo_acteurs.jpg"/>
          <p:cNvPicPr/>
          <p:nvPr/>
        </p:nvPicPr>
        <p:blipFill>
          <a:blip r:embed="rId2" cstate="print"/>
          <a:stretch>
            <a:fillRect/>
          </a:stretch>
        </p:blipFill>
        <p:spPr>
          <a:xfrm>
            <a:off x="249382" y="66034"/>
            <a:ext cx="1147527" cy="562125"/>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773" y="5297945"/>
            <a:ext cx="1089518" cy="635552"/>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5475" y="5315243"/>
            <a:ext cx="1241154" cy="585183"/>
          </a:xfrm>
          <a:prstGeom prst="rect">
            <a:avLst/>
          </a:prstGeom>
        </p:spPr>
      </p:pic>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1088" y="5290434"/>
            <a:ext cx="898525" cy="581956"/>
          </a:xfrm>
          <a:prstGeom prst="rect">
            <a:avLst/>
          </a:prstGeom>
        </p:spPr>
      </p:pic>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1679" y="5290434"/>
            <a:ext cx="1091491" cy="635552"/>
          </a:xfrm>
          <a:prstGeom prst="rect">
            <a:avLst/>
          </a:prstGeom>
        </p:spPr>
      </p:pic>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8922" y="5415129"/>
            <a:ext cx="1443448" cy="423333"/>
          </a:xfrm>
          <a:prstGeom prst="rect">
            <a:avLst/>
          </a:prstGeom>
        </p:spPr>
      </p:pic>
      <p:pic>
        <p:nvPicPr>
          <p:cNvPr id="21" name="Imag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78673" y="6149977"/>
            <a:ext cx="1843493" cy="474041"/>
          </a:xfrm>
          <a:prstGeom prst="rect">
            <a:avLst/>
          </a:prstGeom>
        </p:spPr>
      </p:pic>
      <p:cxnSp>
        <p:nvCxnSpPr>
          <p:cNvPr id="28" name="Connecteur droit 27"/>
          <p:cNvCxnSpPr/>
          <p:nvPr/>
        </p:nvCxnSpPr>
        <p:spPr>
          <a:xfrm flipH="1" flipV="1">
            <a:off x="1706751" y="4958962"/>
            <a:ext cx="9392194" cy="30769"/>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190971" y="2787223"/>
            <a:ext cx="1451038" cy="369332"/>
          </a:xfrm>
          <a:prstGeom prst="rect">
            <a:avLst/>
          </a:prstGeom>
        </p:spPr>
        <p:txBody>
          <a:bodyPr wrap="none">
            <a:spAutoFit/>
          </a:bodyPr>
          <a:lstStyle/>
          <a:p>
            <a:r>
              <a:rPr lang="fr-FR" b="1" dirty="0">
                <a:solidFill>
                  <a:schemeClr val="tx2">
                    <a:lumMod val="75000"/>
                  </a:schemeClr>
                </a:solidFill>
              </a:rPr>
              <a:t>Financeurs:</a:t>
            </a:r>
          </a:p>
        </p:txBody>
      </p:sp>
      <p:sp>
        <p:nvSpPr>
          <p:cNvPr id="30" name="Rectangle 29"/>
          <p:cNvSpPr/>
          <p:nvPr/>
        </p:nvSpPr>
        <p:spPr>
          <a:xfrm>
            <a:off x="1152499" y="5531465"/>
            <a:ext cx="1489510" cy="369332"/>
          </a:xfrm>
          <a:prstGeom prst="rect">
            <a:avLst/>
          </a:prstGeom>
        </p:spPr>
        <p:txBody>
          <a:bodyPr wrap="none">
            <a:spAutoFit/>
          </a:bodyPr>
          <a:lstStyle/>
          <a:p>
            <a:r>
              <a:rPr lang="fr-FR" b="1" dirty="0">
                <a:solidFill>
                  <a:schemeClr val="tx2">
                    <a:lumMod val="75000"/>
                  </a:schemeClr>
                </a:solidFill>
              </a:rPr>
              <a:t>Partenaires:</a:t>
            </a:r>
          </a:p>
        </p:txBody>
      </p:sp>
      <p:pic>
        <p:nvPicPr>
          <p:cNvPr id="2" name="Imag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9667" y="1593476"/>
            <a:ext cx="1697066" cy="773017"/>
          </a:xfrm>
          <a:prstGeom prst="rect">
            <a:avLst/>
          </a:prstGeom>
        </p:spPr>
      </p:pic>
      <p:pic>
        <p:nvPicPr>
          <p:cNvPr id="3" name="Imag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78673" y="2393932"/>
            <a:ext cx="8134350" cy="1628775"/>
          </a:xfrm>
          <a:prstGeom prst="rect">
            <a:avLst/>
          </a:prstGeom>
        </p:spPr>
      </p:pic>
      <p:sp>
        <p:nvSpPr>
          <p:cNvPr id="4" name="Rectangle 3"/>
          <p:cNvSpPr/>
          <p:nvPr/>
        </p:nvSpPr>
        <p:spPr>
          <a:xfrm>
            <a:off x="7795664" y="3371865"/>
            <a:ext cx="1498025" cy="595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5517146" y="3258674"/>
            <a:ext cx="2385007" cy="7895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p:cNvPicPr/>
          <p:nvPr/>
        </p:nvPicPr>
        <p:blipFill>
          <a:blip r:embed="rId11" cstate="print">
            <a:extLst>
              <a:ext uri="{28A0092B-C50C-407E-A947-70E740481C1C}">
                <a14:useLocalDpi xmlns:a14="http://schemas.microsoft.com/office/drawing/2010/main" val="0"/>
              </a:ext>
            </a:extLst>
          </a:blip>
          <a:stretch>
            <a:fillRect/>
          </a:stretch>
        </p:blipFill>
        <p:spPr>
          <a:xfrm>
            <a:off x="5525767" y="3297903"/>
            <a:ext cx="2935605" cy="1633855"/>
          </a:xfrm>
          <a:prstGeom prst="rect">
            <a:avLst/>
          </a:prstGeom>
        </p:spPr>
      </p:pic>
      <p:pic>
        <p:nvPicPr>
          <p:cNvPr id="34" name="Image 33"/>
          <p:cNvPicPr/>
          <p:nvPr/>
        </p:nvPicPr>
        <p:blipFill>
          <a:blip r:embed="rId12" cstate="print">
            <a:extLst>
              <a:ext uri="{28A0092B-C50C-407E-A947-70E740481C1C}">
                <a14:useLocalDpi xmlns:a14="http://schemas.microsoft.com/office/drawing/2010/main" val="0"/>
              </a:ext>
            </a:extLst>
          </a:blip>
          <a:stretch>
            <a:fillRect/>
          </a:stretch>
        </p:blipFill>
        <p:spPr>
          <a:xfrm>
            <a:off x="4144747" y="4321245"/>
            <a:ext cx="1275080" cy="206375"/>
          </a:xfrm>
          <a:prstGeom prst="rect">
            <a:avLst/>
          </a:prstGeom>
        </p:spPr>
      </p:pic>
      <p:pic>
        <p:nvPicPr>
          <p:cNvPr id="35" name="Image 34"/>
          <p:cNvPicPr/>
          <p:nvPr/>
        </p:nvPicPr>
        <p:blipFill>
          <a:blip r:embed="rId13" cstate="print">
            <a:extLst>
              <a:ext uri="{28A0092B-C50C-407E-A947-70E740481C1C}">
                <a14:useLocalDpi xmlns:a14="http://schemas.microsoft.com/office/drawing/2010/main" val="0"/>
              </a:ext>
            </a:extLst>
          </a:blip>
          <a:stretch>
            <a:fillRect/>
          </a:stretch>
        </p:blipFill>
        <p:spPr>
          <a:xfrm>
            <a:off x="4124121" y="3774426"/>
            <a:ext cx="850265" cy="409575"/>
          </a:xfrm>
          <a:prstGeom prst="rect">
            <a:avLst/>
          </a:prstGeom>
        </p:spPr>
      </p:pic>
      <p:pic>
        <p:nvPicPr>
          <p:cNvPr id="36" name="Image 35" descr="CPF"/>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81578" y="3815966"/>
            <a:ext cx="763122" cy="665958"/>
          </a:xfrm>
          <a:prstGeom prst="rect">
            <a:avLst/>
          </a:prstGeom>
          <a:noFill/>
          <a:ln>
            <a:noFill/>
          </a:ln>
        </p:spPr>
      </p:pic>
      <p:pic>
        <p:nvPicPr>
          <p:cNvPr id="20" name="Imag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59456" y="3251636"/>
            <a:ext cx="1429400" cy="803667"/>
          </a:xfrm>
          <a:prstGeom prst="rect">
            <a:avLst/>
          </a:prstGeom>
        </p:spPr>
      </p:pic>
      <p:pic>
        <p:nvPicPr>
          <p:cNvPr id="7" name="Imag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26751" y="1566036"/>
            <a:ext cx="1608835" cy="1003804"/>
          </a:xfrm>
          <a:prstGeom prst="rect">
            <a:avLst/>
          </a:prstGeom>
        </p:spPr>
      </p:pic>
      <p:pic>
        <p:nvPicPr>
          <p:cNvPr id="9" name="Image 8">
            <a:extLst>
              <a:ext uri="{FF2B5EF4-FFF2-40B4-BE49-F238E27FC236}">
                <a16:creationId xmlns:a16="http://schemas.microsoft.com/office/drawing/2014/main" id="{AA08E56E-2E33-17D5-1F7E-AE4441716CB1}"/>
              </a:ext>
            </a:extLst>
          </p:cNvPr>
          <p:cNvPicPr>
            <a:picLocks noChangeAspect="1"/>
          </p:cNvPicPr>
          <p:nvPr/>
        </p:nvPicPr>
        <p:blipFill>
          <a:blip r:embed="rId17"/>
          <a:stretch>
            <a:fillRect/>
          </a:stretch>
        </p:blipFill>
        <p:spPr>
          <a:xfrm>
            <a:off x="10941971" y="221374"/>
            <a:ext cx="949932" cy="1102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Image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67803" y="5910024"/>
            <a:ext cx="1504047" cy="845637"/>
          </a:xfrm>
          <a:prstGeom prst="rect">
            <a:avLst/>
          </a:prstGeom>
        </p:spPr>
      </p:pic>
    </p:spTree>
    <p:extLst>
      <p:ext uri="{BB962C8B-B14F-4D97-AF65-F5344CB8AC3E}">
        <p14:creationId xmlns:p14="http://schemas.microsoft.com/office/powerpoint/2010/main" val="267150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816" y="1835862"/>
            <a:ext cx="4398552" cy="28349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p:cNvSpPr/>
          <p:nvPr/>
        </p:nvSpPr>
        <p:spPr>
          <a:xfrm>
            <a:off x="5832585" y="1399687"/>
            <a:ext cx="6220870" cy="4801314"/>
          </a:xfrm>
          <a:prstGeom prst="rect">
            <a:avLst/>
          </a:prstGeom>
        </p:spPr>
        <p:txBody>
          <a:bodyPr wrap="square">
            <a:spAutoFit/>
          </a:bodyPr>
          <a:lstStyle/>
          <a:p>
            <a:r>
              <a:rPr lang="fr-FR" sz="1600" b="1" dirty="0">
                <a:solidFill>
                  <a:srgbClr val="C00000"/>
                </a:solidFill>
              </a:rPr>
              <a:t>Objectifs</a:t>
            </a:r>
            <a:r>
              <a:rPr lang="fr-FR" sz="1600" dirty="0">
                <a:solidFill>
                  <a:srgbClr val="C00000"/>
                </a:solidFill>
              </a:rPr>
              <a:t> : </a:t>
            </a:r>
          </a:p>
          <a:p>
            <a:r>
              <a:rPr lang="fr-FR" sz="1600" dirty="0"/>
              <a:t>Accompagner jusqu’à l’insertion durable des allocataires du RSA dans leur recherche d’emploi en tenant compte de leurs capacités et de leurs projets.</a:t>
            </a:r>
          </a:p>
          <a:p>
            <a:endParaRPr lang="fr-FR" sz="1600" dirty="0"/>
          </a:p>
          <a:p>
            <a:r>
              <a:rPr lang="fr-FR" sz="1600" b="1" dirty="0">
                <a:solidFill>
                  <a:srgbClr val="C00000"/>
                </a:solidFill>
              </a:rPr>
              <a:t>Public cible </a:t>
            </a:r>
            <a:r>
              <a:rPr lang="fr-FR" sz="1600" dirty="0">
                <a:solidFill>
                  <a:srgbClr val="C00000"/>
                </a:solidFill>
              </a:rPr>
              <a:t>: </a:t>
            </a:r>
            <a:r>
              <a:rPr lang="fr-FR" sz="1600" dirty="0"/>
              <a:t>Allocataires du RSA socle</a:t>
            </a:r>
          </a:p>
          <a:p>
            <a:endParaRPr lang="fr-FR" sz="1600" dirty="0"/>
          </a:p>
          <a:p>
            <a:r>
              <a:rPr lang="fr-FR" sz="1600" b="1" dirty="0">
                <a:solidFill>
                  <a:srgbClr val="C00000"/>
                </a:solidFill>
              </a:rPr>
              <a:t>Intervenants</a:t>
            </a:r>
            <a:r>
              <a:rPr lang="fr-FR" sz="1600" dirty="0">
                <a:solidFill>
                  <a:srgbClr val="C00000"/>
                </a:solidFill>
              </a:rPr>
              <a:t> : </a:t>
            </a:r>
          </a:p>
          <a:p>
            <a:pPr marL="285750" indent="-285750">
              <a:buFont typeface="Arial" panose="020B0604020202020204" pitchFamily="34" charset="0"/>
              <a:buChar char="•"/>
            </a:pPr>
            <a:r>
              <a:rPr lang="fr-FR" sz="1600" dirty="0"/>
              <a:t>Yvane Magot (responsable d’action / référente mixité) </a:t>
            </a:r>
          </a:p>
          <a:p>
            <a:pPr marL="285750" indent="-285750">
              <a:buFont typeface="Arial" panose="020B0604020202020204" pitchFamily="34" charset="0"/>
              <a:buChar char="•"/>
            </a:pPr>
            <a:r>
              <a:rPr lang="fr-FR" sz="1600" dirty="0"/>
              <a:t>Audrey Bourez (CIP)</a:t>
            </a:r>
          </a:p>
          <a:p>
            <a:pPr marL="285750" indent="-285750">
              <a:buFont typeface="Arial" panose="020B0604020202020204" pitchFamily="34" charset="0"/>
              <a:buChar char="•"/>
            </a:pPr>
            <a:r>
              <a:rPr lang="fr-FR" sz="1600" dirty="0"/>
              <a:t>Edith Sampietro (CIP)</a:t>
            </a:r>
          </a:p>
          <a:p>
            <a:pPr marL="285750" indent="-285750">
              <a:buFont typeface="Arial" panose="020B0604020202020204" pitchFamily="34" charset="0"/>
              <a:buChar char="•"/>
            </a:pPr>
            <a:r>
              <a:rPr lang="fr-FR" sz="1600" dirty="0"/>
              <a:t>Brice Riom (CIP)</a:t>
            </a:r>
          </a:p>
          <a:p>
            <a:pPr marL="285750" indent="-285750">
              <a:buFont typeface="Arial" panose="020B0604020202020204" pitchFamily="34" charset="0"/>
              <a:buChar char="•"/>
            </a:pPr>
            <a:r>
              <a:rPr lang="fr-FR" sz="1600" dirty="0"/>
              <a:t>Christelle Munch (CIP)</a:t>
            </a:r>
          </a:p>
          <a:p>
            <a:pPr marL="285750" indent="-285750">
              <a:buFont typeface="Arial" panose="020B0604020202020204" pitchFamily="34" charset="0"/>
              <a:buChar char="•"/>
            </a:pPr>
            <a:r>
              <a:rPr lang="fr-FR" sz="1600" dirty="0"/>
              <a:t>Céline Laurens (Formatrice)</a:t>
            </a:r>
          </a:p>
          <a:p>
            <a:pPr marL="285750" indent="-285750">
              <a:buFont typeface="Arial" panose="020B0604020202020204" pitchFamily="34" charset="0"/>
              <a:buChar char="•"/>
            </a:pPr>
            <a:r>
              <a:rPr lang="fr-FR" sz="1600" dirty="0"/>
              <a:t>Mickaël </a:t>
            </a:r>
            <a:r>
              <a:rPr lang="fr-FR" sz="1600" dirty="0" err="1"/>
              <a:t>Bartorello</a:t>
            </a:r>
            <a:r>
              <a:rPr lang="fr-FR" sz="1600" dirty="0"/>
              <a:t> (CIP)</a:t>
            </a:r>
          </a:p>
          <a:p>
            <a:pPr marL="285750" indent="-285750">
              <a:buFont typeface="Arial" panose="020B0604020202020204" pitchFamily="34" charset="0"/>
              <a:buChar char="•"/>
            </a:pPr>
            <a:r>
              <a:rPr lang="fr-FR" sz="1600" dirty="0"/>
              <a:t>Jean-Michel Buisson (Coach)</a:t>
            </a:r>
          </a:p>
          <a:p>
            <a:endParaRPr lang="fr-FR" sz="1600" dirty="0"/>
          </a:p>
          <a:p>
            <a:r>
              <a:rPr lang="fr-FR" sz="1600" b="1" dirty="0">
                <a:solidFill>
                  <a:srgbClr val="C00000"/>
                </a:solidFill>
              </a:rPr>
              <a:t>Nombres de personnes accueillies </a:t>
            </a:r>
            <a:r>
              <a:rPr lang="fr-FR" sz="1600" dirty="0">
                <a:solidFill>
                  <a:srgbClr val="C00000"/>
                </a:solidFill>
              </a:rPr>
              <a:t>: </a:t>
            </a:r>
            <a:r>
              <a:rPr lang="fr-FR" sz="1600" dirty="0"/>
              <a:t>295 en file active</a:t>
            </a:r>
          </a:p>
          <a:p>
            <a:endParaRPr lang="fr-FR" dirty="0"/>
          </a:p>
        </p:txBody>
      </p:sp>
      <p:sp>
        <p:nvSpPr>
          <p:cNvPr id="8" name="Rectangle 7"/>
          <p:cNvSpPr/>
          <p:nvPr/>
        </p:nvSpPr>
        <p:spPr>
          <a:xfrm>
            <a:off x="1075287" y="5156263"/>
            <a:ext cx="1579278" cy="369332"/>
          </a:xfrm>
          <a:prstGeom prst="rect">
            <a:avLst/>
          </a:prstGeom>
        </p:spPr>
        <p:txBody>
          <a:bodyPr wrap="none">
            <a:spAutoFit/>
          </a:bodyPr>
          <a:lstStyle/>
          <a:p>
            <a:r>
              <a:rPr lang="fr-FR" b="1" dirty="0">
                <a:solidFill>
                  <a:schemeClr val="tx2">
                    <a:lumMod val="75000"/>
                  </a:schemeClr>
                </a:solidFill>
              </a:rPr>
              <a:t>Financeurs</a:t>
            </a:r>
            <a:r>
              <a:rPr lang="fr-FR" dirty="0">
                <a:solidFill>
                  <a:schemeClr val="tx2">
                    <a:lumMod val="75000"/>
                  </a:schemeClr>
                </a:solidFill>
              </a:rPr>
              <a:t> : </a:t>
            </a:r>
          </a:p>
        </p:txBody>
      </p:sp>
      <p:sp>
        <p:nvSpPr>
          <p:cNvPr id="9" name="Rectangle 8"/>
          <p:cNvSpPr/>
          <p:nvPr/>
        </p:nvSpPr>
        <p:spPr>
          <a:xfrm>
            <a:off x="1117819" y="1378716"/>
            <a:ext cx="1189749" cy="369332"/>
          </a:xfrm>
          <a:prstGeom prst="rect">
            <a:avLst/>
          </a:prstGeom>
        </p:spPr>
        <p:txBody>
          <a:bodyPr wrap="none">
            <a:spAutoFit/>
          </a:bodyPr>
          <a:lstStyle/>
          <a:p>
            <a:r>
              <a:rPr lang="fr-FR" b="1" dirty="0">
                <a:solidFill>
                  <a:schemeClr val="tx2">
                    <a:lumMod val="75000"/>
                  </a:schemeClr>
                </a:solidFill>
              </a:rPr>
              <a:t>Territoire:</a:t>
            </a:r>
          </a:p>
        </p:txBody>
      </p:sp>
      <p:sp>
        <p:nvSpPr>
          <p:cNvPr id="12" name="Ellipse 11"/>
          <p:cNvSpPr/>
          <p:nvPr/>
        </p:nvSpPr>
        <p:spPr>
          <a:xfrm>
            <a:off x="4088699" y="2770837"/>
            <a:ext cx="666323" cy="698472"/>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4567453" y="3093574"/>
            <a:ext cx="666323" cy="698472"/>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629435" y="2448100"/>
            <a:ext cx="666323" cy="698472"/>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3707016" y="3469309"/>
            <a:ext cx="749934" cy="760296"/>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681884" y="683579"/>
            <a:ext cx="5851538" cy="523220"/>
          </a:xfrm>
          <a:prstGeom prst="rect">
            <a:avLst/>
          </a:prstGeom>
        </p:spPr>
        <p:txBody>
          <a:bodyPr wrap="none">
            <a:spAutoFit/>
          </a:bodyPr>
          <a:lstStyle/>
          <a:p>
            <a:r>
              <a:rPr lang="fr-FR" sz="2800" b="1" dirty="0">
                <a:solidFill>
                  <a:srgbClr val="C00000"/>
                </a:solidFill>
                <a:latin typeface="Calibri" panose="020F0502020204030204" pitchFamily="34" charset="0"/>
                <a:ea typeface="Calibri" panose="020F0502020204030204" pitchFamily="34" charset="0"/>
                <a:cs typeface="Calibri" panose="020F0502020204030204" pitchFamily="34" charset="0"/>
              </a:rPr>
              <a:t>Action : </a:t>
            </a:r>
            <a:r>
              <a:rPr lang="fr-FR"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A.I. Accompagnement Intégré</a:t>
            </a:r>
          </a:p>
        </p:txBody>
      </p:sp>
      <p:pic>
        <p:nvPicPr>
          <p:cNvPr id="14" name="Image 13" descr="logo_acteurs.jpg"/>
          <p:cNvPicPr/>
          <p:nvPr/>
        </p:nvPicPr>
        <p:blipFill>
          <a:blip r:embed="rId3" cstate="print"/>
          <a:stretch>
            <a:fillRect/>
          </a:stretch>
        </p:blipFill>
        <p:spPr>
          <a:xfrm>
            <a:off x="249382" y="66034"/>
            <a:ext cx="1147527" cy="562125"/>
          </a:xfrm>
          <a:prstGeom prst="rect">
            <a:avLst/>
          </a:prstGeom>
        </p:spPr>
      </p:pic>
      <p:pic>
        <p:nvPicPr>
          <p:cNvPr id="19" name="Image 18" descr="Y:\05 - Communication\pictos logos acteurs\picto_acc.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6962" y="261863"/>
            <a:ext cx="905656" cy="9752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Image 1"/>
          <p:cNvPicPr>
            <a:picLocks noChangeAspect="1"/>
          </p:cNvPicPr>
          <p:nvPr/>
        </p:nvPicPr>
        <p:blipFill>
          <a:blip r:embed="rId5"/>
          <a:stretch>
            <a:fillRect/>
          </a:stretch>
        </p:blipFill>
        <p:spPr>
          <a:xfrm>
            <a:off x="2762115" y="4982172"/>
            <a:ext cx="1694835" cy="774259"/>
          </a:xfrm>
          <a:prstGeom prst="rect">
            <a:avLst/>
          </a:prstGeom>
        </p:spPr>
      </p:pic>
    </p:spTree>
    <p:extLst>
      <p:ext uri="{BB962C8B-B14F-4D97-AF65-F5344CB8AC3E}">
        <p14:creationId xmlns:p14="http://schemas.microsoft.com/office/powerpoint/2010/main" val="212004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816" y="1835862"/>
            <a:ext cx="4398552" cy="28349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p:cNvSpPr/>
          <p:nvPr/>
        </p:nvSpPr>
        <p:spPr>
          <a:xfrm>
            <a:off x="5832585" y="1399687"/>
            <a:ext cx="6220870" cy="4524315"/>
          </a:xfrm>
          <a:prstGeom prst="rect">
            <a:avLst/>
          </a:prstGeom>
        </p:spPr>
        <p:txBody>
          <a:bodyPr wrap="square">
            <a:spAutoFit/>
          </a:bodyPr>
          <a:lstStyle/>
          <a:p>
            <a:r>
              <a:rPr lang="fr-FR" sz="1600" b="1" dirty="0">
                <a:solidFill>
                  <a:srgbClr val="C00000"/>
                </a:solidFill>
              </a:rPr>
              <a:t>Objectifs</a:t>
            </a:r>
            <a:r>
              <a:rPr lang="fr-FR" sz="1600" dirty="0">
                <a:solidFill>
                  <a:srgbClr val="C00000"/>
                </a:solidFill>
              </a:rPr>
              <a:t> : </a:t>
            </a:r>
          </a:p>
          <a:p>
            <a:r>
              <a:rPr lang="fr-FR" sz="1600" dirty="0"/>
              <a:t>Renforcer l’autonomie des bénéficiaires dans l’appropriation des méthodes et/ou techniques liées à la recherche d’emploi ou la construction d’un projet de formation.</a:t>
            </a:r>
          </a:p>
          <a:p>
            <a:r>
              <a:rPr lang="fr-FR" sz="1600" dirty="0"/>
              <a:t>15 thèmes d’ateliers mobilisables : Envisager mon avenir professionnel, construire mon projet de formation, faire le point sur mes compétences, concevoir un CV percutant,…</a:t>
            </a:r>
          </a:p>
          <a:p>
            <a:endParaRPr lang="fr-FR" sz="1600" dirty="0"/>
          </a:p>
          <a:p>
            <a:r>
              <a:rPr lang="fr-FR" sz="1600" b="1" dirty="0">
                <a:solidFill>
                  <a:srgbClr val="C00000"/>
                </a:solidFill>
              </a:rPr>
              <a:t>Public cible </a:t>
            </a:r>
            <a:r>
              <a:rPr lang="fr-FR" sz="1600" dirty="0">
                <a:solidFill>
                  <a:srgbClr val="C00000"/>
                </a:solidFill>
              </a:rPr>
              <a:t>: </a:t>
            </a:r>
            <a:r>
              <a:rPr lang="fr-FR" sz="1600" dirty="0"/>
              <a:t>Demandeurs d’emploi inscrits /actifs</a:t>
            </a:r>
          </a:p>
          <a:p>
            <a:endParaRPr lang="fr-FR" sz="1600" dirty="0"/>
          </a:p>
          <a:p>
            <a:r>
              <a:rPr lang="fr-FR" sz="1600" b="1" dirty="0">
                <a:solidFill>
                  <a:srgbClr val="C00000"/>
                </a:solidFill>
              </a:rPr>
              <a:t>Intervenants</a:t>
            </a:r>
            <a:r>
              <a:rPr lang="fr-FR" sz="1600" dirty="0">
                <a:solidFill>
                  <a:srgbClr val="C00000"/>
                </a:solidFill>
              </a:rPr>
              <a:t> : </a:t>
            </a:r>
          </a:p>
          <a:p>
            <a:pPr marL="285750" indent="-285750">
              <a:buFont typeface="Arial" panose="020B0604020202020204" pitchFamily="34" charset="0"/>
              <a:buChar char="•"/>
            </a:pPr>
            <a:r>
              <a:rPr lang="fr-FR" sz="1600" dirty="0"/>
              <a:t>Jean-Michel Buisson (formateur/CIP)</a:t>
            </a:r>
          </a:p>
          <a:p>
            <a:pPr marL="285750" indent="-285750">
              <a:buFont typeface="Arial" panose="020B0604020202020204" pitchFamily="34" charset="0"/>
              <a:buChar char="•"/>
            </a:pPr>
            <a:r>
              <a:rPr lang="fr-FR" sz="1600" dirty="0"/>
              <a:t>Christelle Munch (formatrice/CIP)</a:t>
            </a:r>
          </a:p>
          <a:p>
            <a:pPr marL="285750" indent="-285750">
              <a:buFont typeface="Arial" panose="020B0604020202020204" pitchFamily="34" charset="0"/>
              <a:buChar char="•"/>
            </a:pPr>
            <a:r>
              <a:rPr lang="fr-FR" sz="1600" dirty="0"/>
              <a:t>Brice Riom (formateur/CIP)</a:t>
            </a:r>
          </a:p>
          <a:p>
            <a:pPr marL="285750" indent="-285750">
              <a:buFont typeface="Arial" panose="020B0604020202020204" pitchFamily="34" charset="0"/>
              <a:buChar char="•"/>
            </a:pPr>
            <a:r>
              <a:rPr lang="fr-FR" sz="1600" dirty="0"/>
              <a:t>Edith Sampietro (formatrice/CIP)</a:t>
            </a:r>
          </a:p>
          <a:p>
            <a:pPr marL="285750" indent="-285750">
              <a:buFont typeface="Arial" panose="020B0604020202020204" pitchFamily="34" charset="0"/>
              <a:buChar char="•"/>
            </a:pPr>
            <a:r>
              <a:rPr lang="fr-FR" sz="1600" dirty="0"/>
              <a:t>Mickael Bartorello (formateur/CIP)</a:t>
            </a:r>
          </a:p>
          <a:p>
            <a:endParaRPr lang="fr-FR" sz="1600" dirty="0"/>
          </a:p>
          <a:p>
            <a:r>
              <a:rPr lang="fr-FR" sz="1600" b="1" dirty="0">
                <a:solidFill>
                  <a:srgbClr val="C00000"/>
                </a:solidFill>
              </a:rPr>
              <a:t>Nombres de personnes accueillies </a:t>
            </a:r>
            <a:r>
              <a:rPr lang="fr-FR" sz="1600" dirty="0">
                <a:solidFill>
                  <a:srgbClr val="C00000"/>
                </a:solidFill>
              </a:rPr>
              <a:t>: 635 </a:t>
            </a:r>
            <a:endParaRPr lang="fr-FR" sz="1600" dirty="0"/>
          </a:p>
        </p:txBody>
      </p:sp>
      <p:sp>
        <p:nvSpPr>
          <p:cNvPr id="8" name="Rectangle 7"/>
          <p:cNvSpPr/>
          <p:nvPr/>
        </p:nvSpPr>
        <p:spPr>
          <a:xfrm>
            <a:off x="1075287" y="5156263"/>
            <a:ext cx="1579278" cy="369332"/>
          </a:xfrm>
          <a:prstGeom prst="rect">
            <a:avLst/>
          </a:prstGeom>
        </p:spPr>
        <p:txBody>
          <a:bodyPr wrap="none">
            <a:spAutoFit/>
          </a:bodyPr>
          <a:lstStyle/>
          <a:p>
            <a:r>
              <a:rPr lang="fr-FR" b="1" dirty="0">
                <a:solidFill>
                  <a:schemeClr val="tx2">
                    <a:lumMod val="75000"/>
                  </a:schemeClr>
                </a:solidFill>
              </a:rPr>
              <a:t>Financeurs</a:t>
            </a:r>
            <a:r>
              <a:rPr lang="fr-FR" dirty="0">
                <a:solidFill>
                  <a:schemeClr val="tx2">
                    <a:lumMod val="75000"/>
                  </a:schemeClr>
                </a:solidFill>
              </a:rPr>
              <a:t> : </a:t>
            </a:r>
          </a:p>
        </p:txBody>
      </p:sp>
      <p:sp>
        <p:nvSpPr>
          <p:cNvPr id="9" name="Rectangle 8"/>
          <p:cNvSpPr/>
          <p:nvPr/>
        </p:nvSpPr>
        <p:spPr>
          <a:xfrm>
            <a:off x="1117819" y="1378716"/>
            <a:ext cx="1189749" cy="369332"/>
          </a:xfrm>
          <a:prstGeom prst="rect">
            <a:avLst/>
          </a:prstGeom>
        </p:spPr>
        <p:txBody>
          <a:bodyPr wrap="none">
            <a:spAutoFit/>
          </a:bodyPr>
          <a:lstStyle/>
          <a:p>
            <a:r>
              <a:rPr lang="fr-FR" b="1" dirty="0">
                <a:solidFill>
                  <a:schemeClr val="tx2">
                    <a:lumMod val="75000"/>
                  </a:schemeClr>
                </a:solidFill>
              </a:rPr>
              <a:t>Territoire:</a:t>
            </a:r>
          </a:p>
        </p:txBody>
      </p:sp>
      <p:sp>
        <p:nvSpPr>
          <p:cNvPr id="12" name="Ellipse 11"/>
          <p:cNvSpPr/>
          <p:nvPr/>
        </p:nvSpPr>
        <p:spPr>
          <a:xfrm>
            <a:off x="4021464" y="2770837"/>
            <a:ext cx="666323" cy="698472"/>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597474" y="2448100"/>
            <a:ext cx="768313" cy="793456"/>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3733987" y="3411898"/>
            <a:ext cx="749934" cy="760296"/>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681884" y="683579"/>
            <a:ext cx="5969776" cy="523220"/>
          </a:xfrm>
          <a:prstGeom prst="rect">
            <a:avLst/>
          </a:prstGeom>
        </p:spPr>
        <p:txBody>
          <a:bodyPr wrap="none">
            <a:spAutoFit/>
          </a:bodyPr>
          <a:lstStyle/>
          <a:p>
            <a:r>
              <a:rPr lang="fr-FR" sz="2800" b="1" dirty="0">
                <a:solidFill>
                  <a:srgbClr val="C00000"/>
                </a:solidFill>
                <a:latin typeface="Calibri" panose="020F0502020204030204" pitchFamily="34" charset="0"/>
                <a:ea typeface="Calibri" panose="020F0502020204030204" pitchFamily="34" charset="0"/>
                <a:cs typeface="Calibri" panose="020F0502020204030204" pitchFamily="34" charset="0"/>
              </a:rPr>
              <a:t>Action : </a:t>
            </a:r>
            <a:r>
              <a:rPr lang="fr-FR"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Ateliers Conseils France Travail</a:t>
            </a:r>
          </a:p>
        </p:txBody>
      </p:sp>
      <p:pic>
        <p:nvPicPr>
          <p:cNvPr id="14" name="Image 13" descr="logo_acteurs.jpg"/>
          <p:cNvPicPr/>
          <p:nvPr/>
        </p:nvPicPr>
        <p:blipFill>
          <a:blip r:embed="rId3" cstate="print"/>
          <a:stretch>
            <a:fillRect/>
          </a:stretch>
        </p:blipFill>
        <p:spPr>
          <a:xfrm>
            <a:off x="249382" y="66034"/>
            <a:ext cx="1147527" cy="562125"/>
          </a:xfrm>
          <a:prstGeom prst="rect">
            <a:avLst/>
          </a:prstGeom>
        </p:spPr>
      </p:pic>
      <p:sp>
        <p:nvSpPr>
          <p:cNvPr id="21" name="Rectangle 20"/>
          <p:cNvSpPr/>
          <p:nvPr/>
        </p:nvSpPr>
        <p:spPr>
          <a:xfrm>
            <a:off x="1037983" y="5922830"/>
            <a:ext cx="1553630" cy="369332"/>
          </a:xfrm>
          <a:prstGeom prst="rect">
            <a:avLst/>
          </a:prstGeom>
        </p:spPr>
        <p:txBody>
          <a:bodyPr wrap="none">
            <a:spAutoFit/>
          </a:bodyPr>
          <a:lstStyle/>
          <a:p>
            <a:r>
              <a:rPr lang="fr-FR" b="1" dirty="0">
                <a:solidFill>
                  <a:schemeClr val="tx2">
                    <a:lumMod val="75000"/>
                  </a:schemeClr>
                </a:solidFill>
              </a:rPr>
              <a:t>Partenaires</a:t>
            </a:r>
            <a:r>
              <a:rPr lang="fr-FR" dirty="0">
                <a:solidFill>
                  <a:schemeClr val="tx2">
                    <a:lumMod val="75000"/>
                  </a:schemeClr>
                </a:solidFill>
              </a:rPr>
              <a:t>: </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7955" y="6143197"/>
            <a:ext cx="1089518" cy="635552"/>
          </a:xfrm>
          <a:prstGeom prst="rect">
            <a:avLst/>
          </a:prstGeom>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0465" y="6232901"/>
            <a:ext cx="967469" cy="456145"/>
          </a:xfrm>
          <a:prstGeom prst="rect">
            <a:avLst/>
          </a:prstGeom>
        </p:spPr>
      </p:pic>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7060" y="6142010"/>
            <a:ext cx="898525" cy="581956"/>
          </a:xfrm>
          <a:prstGeom prst="rect">
            <a:avLst/>
          </a:prstGeom>
        </p:spPr>
      </p:pic>
      <p:pic>
        <p:nvPicPr>
          <p:cNvPr id="6" name="Imag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2050" y="6114319"/>
            <a:ext cx="1091491" cy="635552"/>
          </a:xfrm>
          <a:prstGeom prst="rect">
            <a:avLst/>
          </a:prstGeom>
        </p:spPr>
      </p:pic>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8118" y="6237057"/>
            <a:ext cx="1443448" cy="423333"/>
          </a:xfrm>
          <a:prstGeom prst="rect">
            <a:avLst/>
          </a:prstGeom>
        </p:spPr>
      </p:pic>
      <p:sp>
        <p:nvSpPr>
          <p:cNvPr id="23" name="Ellipse 22"/>
          <p:cNvSpPr/>
          <p:nvPr/>
        </p:nvSpPr>
        <p:spPr>
          <a:xfrm>
            <a:off x="3477934" y="2543084"/>
            <a:ext cx="666323" cy="698472"/>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85864" y="239147"/>
            <a:ext cx="947188" cy="9676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ag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28917" y="5021712"/>
            <a:ext cx="1287034" cy="803022"/>
          </a:xfrm>
          <a:prstGeom prst="rect">
            <a:avLst/>
          </a:prstGeom>
        </p:spPr>
      </p:pic>
    </p:spTree>
    <p:extLst>
      <p:ext uri="{BB962C8B-B14F-4D97-AF65-F5344CB8AC3E}">
        <p14:creationId xmlns:p14="http://schemas.microsoft.com/office/powerpoint/2010/main" val="71786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816" y="1835862"/>
            <a:ext cx="4398552" cy="28349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p:cNvSpPr/>
          <p:nvPr/>
        </p:nvSpPr>
        <p:spPr>
          <a:xfrm>
            <a:off x="5832585" y="1399687"/>
            <a:ext cx="6220870" cy="3816429"/>
          </a:xfrm>
          <a:prstGeom prst="rect">
            <a:avLst/>
          </a:prstGeom>
        </p:spPr>
        <p:txBody>
          <a:bodyPr wrap="square">
            <a:spAutoFit/>
          </a:bodyPr>
          <a:lstStyle/>
          <a:p>
            <a:r>
              <a:rPr lang="fr-FR" sz="1600" b="1" dirty="0">
                <a:solidFill>
                  <a:srgbClr val="C00000"/>
                </a:solidFill>
              </a:rPr>
              <a:t>Objectifs</a:t>
            </a:r>
            <a:r>
              <a:rPr lang="fr-FR" sz="1600" dirty="0">
                <a:solidFill>
                  <a:srgbClr val="C00000"/>
                </a:solidFill>
              </a:rPr>
              <a:t> : </a:t>
            </a:r>
          </a:p>
          <a:p>
            <a:r>
              <a:rPr lang="fr-FR" sz="1600" dirty="0"/>
              <a:t>Valoriser des compétences personnelles et professionnelles, des aptitudes et des motivations.</a:t>
            </a:r>
          </a:p>
          <a:p>
            <a:r>
              <a:rPr lang="fr-FR" sz="1600" dirty="0"/>
              <a:t>Définir un projet professionnel réaliste et réalisable et, le cas échéant, un projet de formation.</a:t>
            </a:r>
          </a:p>
          <a:p>
            <a:endParaRPr lang="fr-FR" sz="1600" dirty="0"/>
          </a:p>
          <a:p>
            <a:r>
              <a:rPr lang="fr-FR" sz="1600" b="1" dirty="0">
                <a:solidFill>
                  <a:srgbClr val="C00000"/>
                </a:solidFill>
              </a:rPr>
              <a:t>Public cible </a:t>
            </a:r>
            <a:r>
              <a:rPr lang="fr-FR" sz="1600" dirty="0">
                <a:solidFill>
                  <a:srgbClr val="C00000"/>
                </a:solidFill>
              </a:rPr>
              <a:t>: </a:t>
            </a:r>
            <a:r>
              <a:rPr lang="fr-FR" sz="1600" dirty="0"/>
              <a:t>Salariés et demandeurs d’emploi</a:t>
            </a:r>
          </a:p>
          <a:p>
            <a:endParaRPr lang="fr-FR" sz="1600" dirty="0"/>
          </a:p>
          <a:p>
            <a:r>
              <a:rPr lang="fr-FR" sz="1600" b="1" dirty="0">
                <a:solidFill>
                  <a:srgbClr val="C00000"/>
                </a:solidFill>
              </a:rPr>
              <a:t>Intervenants</a:t>
            </a:r>
            <a:r>
              <a:rPr lang="fr-FR" sz="1600" dirty="0">
                <a:solidFill>
                  <a:srgbClr val="C00000"/>
                </a:solidFill>
              </a:rPr>
              <a:t> : </a:t>
            </a:r>
          </a:p>
          <a:p>
            <a:pPr marL="285750" indent="-285750">
              <a:buFont typeface="Arial" panose="020B0604020202020204" pitchFamily="34" charset="0"/>
              <a:buChar char="•"/>
            </a:pPr>
            <a:r>
              <a:rPr lang="fr-FR" sz="1600" dirty="0"/>
              <a:t>Frédéric Baudouin</a:t>
            </a:r>
          </a:p>
          <a:p>
            <a:pPr marL="285750" indent="-285750">
              <a:buFont typeface="Arial" panose="020B0604020202020204" pitchFamily="34" charset="0"/>
              <a:buChar char="•"/>
            </a:pPr>
            <a:r>
              <a:rPr lang="fr-FR" sz="1600" dirty="0"/>
              <a:t>Christelle Munch</a:t>
            </a:r>
          </a:p>
          <a:p>
            <a:pPr marL="285750" indent="-285750">
              <a:buFont typeface="Arial" panose="020B0604020202020204" pitchFamily="34" charset="0"/>
              <a:buChar char="•"/>
            </a:pPr>
            <a:r>
              <a:rPr lang="fr-FR" sz="1600" dirty="0"/>
              <a:t>Mickaël Bartorello</a:t>
            </a:r>
          </a:p>
          <a:p>
            <a:endParaRPr lang="fr-FR" sz="1600" dirty="0"/>
          </a:p>
          <a:p>
            <a:r>
              <a:rPr lang="fr-FR" sz="1600" b="1" dirty="0">
                <a:solidFill>
                  <a:srgbClr val="C00000"/>
                </a:solidFill>
              </a:rPr>
              <a:t>Nombres de personnes accueillies </a:t>
            </a:r>
            <a:r>
              <a:rPr lang="fr-FR" sz="1600" dirty="0">
                <a:solidFill>
                  <a:srgbClr val="C00000"/>
                </a:solidFill>
              </a:rPr>
              <a:t>: </a:t>
            </a:r>
            <a:r>
              <a:rPr lang="fr-FR" sz="1600" dirty="0"/>
              <a:t>nouvelle action 2024</a:t>
            </a:r>
          </a:p>
          <a:p>
            <a:endParaRPr lang="fr-FR" dirty="0"/>
          </a:p>
        </p:txBody>
      </p:sp>
      <p:sp>
        <p:nvSpPr>
          <p:cNvPr id="8" name="Rectangle 7"/>
          <p:cNvSpPr/>
          <p:nvPr/>
        </p:nvSpPr>
        <p:spPr>
          <a:xfrm>
            <a:off x="1075287" y="5156263"/>
            <a:ext cx="1579278" cy="369332"/>
          </a:xfrm>
          <a:prstGeom prst="rect">
            <a:avLst/>
          </a:prstGeom>
        </p:spPr>
        <p:txBody>
          <a:bodyPr wrap="none">
            <a:spAutoFit/>
          </a:bodyPr>
          <a:lstStyle/>
          <a:p>
            <a:r>
              <a:rPr lang="fr-FR" b="1" dirty="0">
                <a:solidFill>
                  <a:schemeClr val="tx2">
                    <a:lumMod val="75000"/>
                  </a:schemeClr>
                </a:solidFill>
              </a:rPr>
              <a:t>Financeurs</a:t>
            </a:r>
            <a:r>
              <a:rPr lang="fr-FR" dirty="0">
                <a:solidFill>
                  <a:schemeClr val="tx2">
                    <a:lumMod val="75000"/>
                  </a:schemeClr>
                </a:solidFill>
              </a:rPr>
              <a:t> : </a:t>
            </a:r>
          </a:p>
        </p:txBody>
      </p:sp>
      <p:sp>
        <p:nvSpPr>
          <p:cNvPr id="9" name="Rectangle 8"/>
          <p:cNvSpPr/>
          <p:nvPr/>
        </p:nvSpPr>
        <p:spPr>
          <a:xfrm>
            <a:off x="1117819" y="1378716"/>
            <a:ext cx="1189749" cy="369332"/>
          </a:xfrm>
          <a:prstGeom prst="rect">
            <a:avLst/>
          </a:prstGeom>
        </p:spPr>
        <p:txBody>
          <a:bodyPr wrap="none">
            <a:spAutoFit/>
          </a:bodyPr>
          <a:lstStyle/>
          <a:p>
            <a:r>
              <a:rPr lang="fr-FR" b="1" dirty="0">
                <a:solidFill>
                  <a:schemeClr val="tx2">
                    <a:lumMod val="75000"/>
                  </a:schemeClr>
                </a:solidFill>
              </a:rPr>
              <a:t>Territoire:</a:t>
            </a:r>
          </a:p>
        </p:txBody>
      </p:sp>
      <p:sp>
        <p:nvSpPr>
          <p:cNvPr id="12" name="Ellipse 11"/>
          <p:cNvSpPr/>
          <p:nvPr/>
        </p:nvSpPr>
        <p:spPr>
          <a:xfrm>
            <a:off x="4088699" y="2770837"/>
            <a:ext cx="666323" cy="698472"/>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4567453" y="3093574"/>
            <a:ext cx="666323" cy="698472"/>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629435" y="2448100"/>
            <a:ext cx="666323" cy="698472"/>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3707016" y="3469309"/>
            <a:ext cx="749934" cy="760296"/>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681884" y="683579"/>
            <a:ext cx="5375061" cy="523220"/>
          </a:xfrm>
          <a:prstGeom prst="rect">
            <a:avLst/>
          </a:prstGeom>
        </p:spPr>
        <p:txBody>
          <a:bodyPr wrap="none">
            <a:spAutoFit/>
          </a:bodyPr>
          <a:lstStyle/>
          <a:p>
            <a:r>
              <a:rPr lang="fr-FR" sz="2800" b="1" dirty="0">
                <a:solidFill>
                  <a:srgbClr val="C00000"/>
                </a:solidFill>
                <a:latin typeface="Calibri" panose="020F0502020204030204" pitchFamily="34" charset="0"/>
                <a:ea typeface="Calibri" panose="020F0502020204030204" pitchFamily="34" charset="0"/>
                <a:cs typeface="Calibri" panose="020F0502020204030204" pitchFamily="34" charset="0"/>
              </a:rPr>
              <a:t>Action : </a:t>
            </a:r>
            <a:r>
              <a:rPr lang="fr-FR" sz="28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B.C. Bilan de Compétences</a:t>
            </a:r>
          </a:p>
        </p:txBody>
      </p:sp>
      <p:pic>
        <p:nvPicPr>
          <p:cNvPr id="14" name="Image 13" descr="logo_acteurs.jpg"/>
          <p:cNvPicPr/>
          <p:nvPr/>
        </p:nvPicPr>
        <p:blipFill>
          <a:blip r:embed="rId3" cstate="print"/>
          <a:stretch>
            <a:fillRect/>
          </a:stretch>
        </p:blipFill>
        <p:spPr>
          <a:xfrm>
            <a:off x="249382" y="66034"/>
            <a:ext cx="1147527" cy="562125"/>
          </a:xfrm>
          <a:prstGeom prst="rect">
            <a:avLst/>
          </a:prstGeom>
        </p:spPr>
      </p:pic>
      <p:sp>
        <p:nvSpPr>
          <p:cNvPr id="20" name="Ellipse 19"/>
          <p:cNvSpPr/>
          <p:nvPr/>
        </p:nvSpPr>
        <p:spPr>
          <a:xfrm>
            <a:off x="3422376" y="2377694"/>
            <a:ext cx="753842" cy="768878"/>
          </a:xfrm>
          <a:prstGeom prst="ellipse">
            <a:avLst/>
          </a:prstGeom>
          <a:solidFill>
            <a:srgbClr val="C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p:nvPr/>
        </p:nvPicPr>
        <p:blipFill>
          <a:blip r:embed="rId4" cstate="print">
            <a:extLst>
              <a:ext uri="{28A0092B-C50C-407E-A947-70E740481C1C}">
                <a14:useLocalDpi xmlns:a14="http://schemas.microsoft.com/office/drawing/2010/main" val="0"/>
              </a:ext>
            </a:extLst>
          </a:blip>
          <a:stretch>
            <a:fillRect/>
          </a:stretch>
        </p:blipFill>
        <p:spPr>
          <a:xfrm>
            <a:off x="5296335" y="5023564"/>
            <a:ext cx="2935605" cy="1633855"/>
          </a:xfrm>
          <a:prstGeom prst="rect">
            <a:avLst/>
          </a:prstGeom>
        </p:spPr>
      </p:pic>
      <p:pic>
        <p:nvPicPr>
          <p:cNvPr id="23" name="Image 22" descr="CP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2377" y="5878533"/>
            <a:ext cx="763122" cy="665958"/>
          </a:xfrm>
          <a:prstGeom prst="rect">
            <a:avLst/>
          </a:prstGeom>
          <a:noFill/>
          <a:ln>
            <a:noFill/>
          </a:ln>
        </p:spPr>
      </p:pic>
      <p:pic>
        <p:nvPicPr>
          <p:cNvPr id="24" name="Image 23"/>
          <p:cNvPicPr/>
          <p:nvPr/>
        </p:nvPicPr>
        <p:blipFill>
          <a:blip r:embed="rId6" cstate="print">
            <a:extLst>
              <a:ext uri="{28A0092B-C50C-407E-A947-70E740481C1C}">
                <a14:useLocalDpi xmlns:a14="http://schemas.microsoft.com/office/drawing/2010/main" val="0"/>
              </a:ext>
            </a:extLst>
          </a:blip>
          <a:stretch>
            <a:fillRect/>
          </a:stretch>
        </p:blipFill>
        <p:spPr>
          <a:xfrm>
            <a:off x="4021255" y="6005137"/>
            <a:ext cx="1275080" cy="206375"/>
          </a:xfrm>
          <a:prstGeom prst="rect">
            <a:avLst/>
          </a:prstGeom>
        </p:spPr>
      </p:pic>
      <p:pic>
        <p:nvPicPr>
          <p:cNvPr id="25" name="Image 24"/>
          <p:cNvPicPr/>
          <p:nvPr/>
        </p:nvPicPr>
        <p:blipFill>
          <a:blip r:embed="rId7" cstate="print">
            <a:extLst>
              <a:ext uri="{28A0092B-C50C-407E-A947-70E740481C1C}">
                <a14:useLocalDpi xmlns:a14="http://schemas.microsoft.com/office/drawing/2010/main" val="0"/>
              </a:ext>
            </a:extLst>
          </a:blip>
          <a:stretch>
            <a:fillRect/>
          </a:stretch>
        </p:blipFill>
        <p:spPr>
          <a:xfrm>
            <a:off x="4108954" y="5221825"/>
            <a:ext cx="850265" cy="409575"/>
          </a:xfrm>
          <a:prstGeom prst="rect">
            <a:avLst/>
          </a:prstGeom>
        </p:spPr>
      </p:pic>
      <p:pic>
        <p:nvPicPr>
          <p:cNvPr id="2" name="Image 1">
            <a:extLst>
              <a:ext uri="{FF2B5EF4-FFF2-40B4-BE49-F238E27FC236}">
                <a16:creationId xmlns:a16="http://schemas.microsoft.com/office/drawing/2014/main" id="{3A52488C-FAA2-6243-18CC-6A9D16DB88F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46675" y="266251"/>
            <a:ext cx="948658" cy="9405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 9" descr="Une image contenant Graphique, Police, Caractère coloré, graphisme&#10;&#10;Description générée automatiquement">
            <a:extLst>
              <a:ext uri="{FF2B5EF4-FFF2-40B4-BE49-F238E27FC236}">
                <a16:creationId xmlns:a16="http://schemas.microsoft.com/office/drawing/2014/main" id="{DCB1F1F7-D520-80FF-A3FB-228DCF4C5E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10452" y="5118192"/>
            <a:ext cx="1219193" cy="662148"/>
          </a:xfrm>
          <a:prstGeom prst="rect">
            <a:avLst/>
          </a:prstGeom>
        </p:spPr>
      </p:pic>
    </p:spTree>
    <p:extLst>
      <p:ext uri="{BB962C8B-B14F-4D97-AF65-F5344CB8AC3E}">
        <p14:creationId xmlns:p14="http://schemas.microsoft.com/office/powerpoint/2010/main" val="1565841788"/>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TM02892315[[fn=Brin]]</Template>
  <TotalTime>291</TotalTime>
  <Words>1537</Words>
  <Application>Microsoft Macintosh PowerPoint</Application>
  <PresentationFormat>Grand écran</PresentationFormat>
  <Paragraphs>182</Paragraphs>
  <Slides>15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Calibri</vt:lpstr>
      <vt:lpstr>Century Gothic</vt:lpstr>
      <vt:lpstr>MS Sans Serif</vt:lpstr>
      <vt:lpstr>Verdana</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i5</dc:creator>
  <cp:lastModifiedBy>yvane M</cp:lastModifiedBy>
  <cp:revision>40</cp:revision>
  <cp:lastPrinted>2024-11-26T10:49:00Z</cp:lastPrinted>
  <dcterms:created xsi:type="dcterms:W3CDTF">2022-09-28T10:07:30Z</dcterms:created>
  <dcterms:modified xsi:type="dcterms:W3CDTF">2025-02-14T15:22:55Z</dcterms:modified>
</cp:coreProperties>
</file>