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7" r:id="rId2"/>
    <p:sldId id="258" r:id="rId3"/>
    <p:sldId id="281" r:id="rId4"/>
    <p:sldId id="266" r:id="rId5"/>
    <p:sldId id="278" r:id="rId6"/>
    <p:sldId id="267" r:id="rId7"/>
    <p:sldId id="282" r:id="rId8"/>
    <p:sldId id="283" r:id="rId9"/>
    <p:sldId id="284" r:id="rId10"/>
    <p:sldId id="285" r:id="rId11"/>
    <p:sldId id="286" r:id="rId12"/>
    <p:sldId id="268" r:id="rId13"/>
    <p:sldId id="269" r:id="rId14"/>
    <p:sldId id="287" r:id="rId15"/>
    <p:sldId id="289" r:id="rId16"/>
    <p:sldId id="288" r:id="rId17"/>
    <p:sldId id="270" r:id="rId18"/>
    <p:sldId id="271" r:id="rId19"/>
    <p:sldId id="277" r:id="rId20"/>
    <p:sldId id="272" r:id="rId21"/>
    <p:sldId id="273" r:id="rId22"/>
    <p:sldId id="274" r:id="rId23"/>
    <p:sldId id="275" r:id="rId24"/>
    <p:sldId id="263" r:id="rId25"/>
    <p:sldId id="276" r:id="rId26"/>
    <p:sldId id="264" r:id="rId27"/>
    <p:sldId id="265" r:id="rId28"/>
    <p:sldId id="290"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a4RKz1ZNbpOfrZAhS1FkqlrNs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a:t>Evolution du CA et Résultat sur 3 ans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v>CA</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'Modèle de compte de résultat'!$D$6:$F$6</c:f>
              <c:numCache>
                <c:formatCode>_-* #\ ##0.00\ [$€-1]_-;\-* #\ ##0.00\ [$€-1]_-;_-* "-"??\ [$€-1]_-</c:formatCode>
                <c:ptCount val="3"/>
                <c:pt idx="0">
                  <c:v>30000</c:v>
                </c:pt>
                <c:pt idx="1">
                  <c:v>120000</c:v>
                </c:pt>
                <c:pt idx="2">
                  <c:v>190000</c:v>
                </c:pt>
              </c:numCache>
            </c:numRef>
          </c:val>
          <c:extLst>
            <c:ext xmlns:c16="http://schemas.microsoft.com/office/drawing/2014/chart" uri="{C3380CC4-5D6E-409C-BE32-E72D297353CC}">
              <c16:uniqueId val="{00000000-7D6B-4867-A7E6-2E326B4EA6FF}"/>
            </c:ext>
          </c:extLst>
        </c:ser>
        <c:ser>
          <c:idx val="1"/>
          <c:order val="1"/>
          <c:tx>
            <c:v>Total des charges</c:v>
          </c:tx>
          <c:spPr>
            <a:solidFill>
              <a:schemeClr val="accent2"/>
            </a:solidFill>
            <a:ln>
              <a:noFill/>
            </a:ln>
            <a:effectLst/>
          </c:spPr>
          <c:invertIfNegative val="0"/>
          <c:val>
            <c:numRef>
              <c:f>'Modèle de compte de résultat'!$D$74:$F$74</c:f>
              <c:numCache>
                <c:formatCode>_-* #\ ##0.00\ [$€-1]_-;\-* #\ ##0.00\ [$€-1]_-;_-* "-"??\ [$€-1]_-</c:formatCode>
                <c:ptCount val="3"/>
                <c:pt idx="0">
                  <c:v>28696</c:v>
                </c:pt>
                <c:pt idx="1">
                  <c:v>98248</c:v>
                </c:pt>
                <c:pt idx="2">
                  <c:v>130376</c:v>
                </c:pt>
              </c:numCache>
            </c:numRef>
          </c:val>
          <c:extLst>
            <c:ext xmlns:c16="http://schemas.microsoft.com/office/drawing/2014/chart" uri="{C3380CC4-5D6E-409C-BE32-E72D297353CC}">
              <c16:uniqueId val="{00000001-7D6B-4867-A7E6-2E326B4EA6FF}"/>
            </c:ext>
          </c:extLst>
        </c:ser>
        <c:ser>
          <c:idx val="2"/>
          <c:order val="2"/>
          <c:tx>
            <c:v>Résultat Net</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'Modèle de compte de résultat'!$D$78:$F$78</c:f>
              <c:numCache>
                <c:formatCode>_-* #\ ##0.00\ [$€-1]_-;\-* #\ ##0.00\ [$€-1]_-;_-* "-"??\ [$€-1]_-</c:formatCode>
                <c:ptCount val="3"/>
                <c:pt idx="0">
                  <c:v>1108.3999999999999</c:v>
                </c:pt>
                <c:pt idx="1">
                  <c:v>18489.2</c:v>
                </c:pt>
                <c:pt idx="2">
                  <c:v>47699.200000000004</c:v>
                </c:pt>
              </c:numCache>
            </c:numRef>
          </c:val>
          <c:extLst>
            <c:ext xmlns:c16="http://schemas.microsoft.com/office/drawing/2014/chart" uri="{C3380CC4-5D6E-409C-BE32-E72D297353CC}">
              <c16:uniqueId val="{00000002-7D6B-4867-A7E6-2E326B4EA6FF}"/>
            </c:ext>
          </c:extLst>
        </c:ser>
        <c:dLbls>
          <c:showLegendKey val="0"/>
          <c:showVal val="0"/>
          <c:showCatName val="0"/>
          <c:showSerName val="0"/>
          <c:showPercent val="0"/>
          <c:showBubbleSize val="0"/>
        </c:dLbls>
        <c:gapWidth val="219"/>
        <c:overlap val="-27"/>
        <c:axId val="522157647"/>
        <c:axId val="1"/>
      </c:barChart>
      <c:catAx>
        <c:axId val="522157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_-* #\ ##0.00\ [$€-1]_-;\-* #\ ##0.00\ [$€-1]_-;_-* &quot;-&quot;??\ [$€-1]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22157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Besoins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D31-4EF2-926F-D14ED162A7D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D31-4EF2-926F-D14ED162A7D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D31-4EF2-926F-D14ED162A7D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D31-4EF2-926F-D14ED162A7D2}"/>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D31-4EF2-926F-D14ED162A7D2}"/>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BD31-4EF2-926F-D14ED162A7D2}"/>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31-4EF2-926F-D14ED162A7D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31-4EF2-926F-D14ED162A7D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31-4EF2-926F-D14ED162A7D2}"/>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31-4EF2-926F-D14ED162A7D2}"/>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31-4EF2-926F-D14ED162A7D2}"/>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D31-4EF2-926F-D14ED162A7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s>
          <c:cat>
            <c:strRef>
              <c:f>('Plan de financement'!$A$8,'Plan de financement'!$A$11,'Plan de financement'!$A$14,'Plan de financement'!$A$15,'Plan de financement'!$A$21,'Plan de financement'!$A$31)</c:f>
              <c:strCache>
                <c:ptCount val="6"/>
                <c:pt idx="0">
                  <c:v>    Frais d'établissement</c:v>
                </c:pt>
                <c:pt idx="1">
                  <c:v>    Dépôt de marque - nom de domaine</c:v>
                </c:pt>
                <c:pt idx="2">
                  <c:v>   Site Internet + Publicité au démarrage</c:v>
                </c:pt>
                <c:pt idx="3">
                  <c:v>    Frais de dossier - prêt</c:v>
                </c:pt>
                <c:pt idx="4">
                  <c:v>    Matériel de bureau</c:v>
                </c:pt>
                <c:pt idx="5">
                  <c:v>  Besoin en fonds de roulement</c:v>
                </c:pt>
              </c:strCache>
            </c:strRef>
          </c:cat>
          <c:val>
            <c:numRef>
              <c:f>('Plan de financement'!$B$8,'Plan de financement'!$B$11,'Plan de financement'!$B$14,'Plan de financement'!$B$15,'Plan de financement'!$B$21,'Plan de financement'!$B$31)</c:f>
              <c:numCache>
                <c:formatCode>"€"#,##0_);\("€"#,##0\)</c:formatCode>
                <c:ptCount val="6"/>
                <c:pt idx="0">
                  <c:v>1500</c:v>
                </c:pt>
                <c:pt idx="1">
                  <c:v>900</c:v>
                </c:pt>
                <c:pt idx="2">
                  <c:v>6200</c:v>
                </c:pt>
                <c:pt idx="3">
                  <c:v>300</c:v>
                </c:pt>
                <c:pt idx="4">
                  <c:v>2100</c:v>
                </c:pt>
                <c:pt idx="5">
                  <c:v>18000</c:v>
                </c:pt>
              </c:numCache>
            </c:numRef>
          </c:val>
          <c:extLst>
            <c:ext xmlns:c16="http://schemas.microsoft.com/office/drawing/2014/chart" uri="{C3380CC4-5D6E-409C-BE32-E72D297353CC}">
              <c16:uniqueId val="{0000000C-BD31-4EF2-926F-D14ED162A7D2}"/>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Ressources</a:t>
            </a:r>
          </a:p>
        </c:rich>
      </c:tx>
      <c:layout>
        <c:manualLayout>
          <c:xMode val="edge"/>
          <c:yMode val="edge"/>
          <c:x val="0.42414274673694163"/>
          <c:y val="9.1877669734827028E-2"/>
        </c:manualLayout>
      </c:layout>
      <c:overlay val="0"/>
      <c:spPr>
        <a:noFill/>
        <a:ln>
          <a:noFill/>
        </a:ln>
        <a:effectLst/>
      </c:spPr>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0.21048781056360039"/>
          <c:y val="0.12437387600780424"/>
          <c:w val="0.56707163636168023"/>
          <c:h val="0.73276595192674931"/>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689-4C14-B937-71E60CCD8FE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689-4C14-B937-71E60CCD8FE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689-4C14-B937-71E60CCD8FE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689-4C14-B937-71E60CCD8FE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C689-4C14-B937-71E60CCD8FE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 de financement'!$C$8,'Plan de financement'!$C$12,'Plan de financement'!$C$16:$C$17,'Plan de financement'!$C$19)</c:f>
              <c:strCache>
                <c:ptCount val="5"/>
                <c:pt idx="0">
                  <c:v>Capital - Compte exploitant</c:v>
                </c:pt>
                <c:pt idx="1">
                  <c:v>   Comptes courants d'associé 1</c:v>
                </c:pt>
                <c:pt idx="2">
                  <c:v>Prêt d'honneur - France Active</c:v>
                </c:pt>
                <c:pt idx="3">
                  <c:v>Initiative Loiret</c:v>
                </c:pt>
                <c:pt idx="4">
                  <c:v>Emprunt(s) bancaire (s)</c:v>
                </c:pt>
              </c:strCache>
            </c:strRef>
          </c:cat>
          <c:val>
            <c:numRef>
              <c:f>('Plan de financement'!$D$8,'Plan de financement'!$D$12,'Plan de financement'!$D$16:$D$17,'Plan de financement'!$D$19)</c:f>
              <c:numCache>
                <c:formatCode>"€"#,##0_);\("€"#,##0\)</c:formatCode>
                <c:ptCount val="5"/>
                <c:pt idx="0">
                  <c:v>2000</c:v>
                </c:pt>
                <c:pt idx="1">
                  <c:v>2000</c:v>
                </c:pt>
                <c:pt idx="2">
                  <c:v>5000</c:v>
                </c:pt>
                <c:pt idx="3">
                  <c:v>3000</c:v>
                </c:pt>
                <c:pt idx="4">
                  <c:v>17000</c:v>
                </c:pt>
              </c:numCache>
            </c:numRef>
          </c:val>
          <c:extLst>
            <c:ext xmlns:c16="http://schemas.microsoft.com/office/drawing/2014/chart" uri="{C3380CC4-5D6E-409C-BE32-E72D297353CC}">
              <c16:uniqueId val="{0000000A-C689-4C14-B937-71E60CCD8FE1}"/>
            </c:ext>
          </c:extLst>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16746899519260366"/>
          <c:y val="0.7810739484272653"/>
          <c:w val="0.66187944846281166"/>
          <c:h val="0.21892593463976082"/>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alpha val="0"/>
      </a:schemeClr>
    </a:solidFill>
    <a:ln w="9525" cap="flat" cmpd="sng" algn="ctr">
      <a:noFill/>
      <a:round/>
    </a:ln>
    <a:effectLst/>
  </c:spPr>
  <c:txPr>
    <a:bodyPr/>
    <a:lstStyle/>
    <a:p>
      <a:pP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1193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105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0733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8628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4317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3174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5884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1103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5639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570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9066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3387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5987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545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092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6208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3212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2216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625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7533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4911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2047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2938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5"/>
        <p:cNvGrpSpPr/>
        <p:nvPr/>
      </p:nvGrpSpPr>
      <p:grpSpPr>
        <a:xfrm>
          <a:off x="0" y="0"/>
          <a:ext cx="0" cy="0"/>
          <a:chOff x="0" y="0"/>
          <a:chExt cx="0" cy="0"/>
        </a:xfrm>
      </p:grpSpPr>
      <p:sp>
        <p:nvSpPr>
          <p:cNvPr id="16" name="Google Shape;1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21"/>
        <p:cNvGrpSpPr/>
        <p:nvPr/>
      </p:nvGrpSpPr>
      <p:grpSpPr>
        <a:xfrm>
          <a:off x="0" y="0"/>
          <a:ext cx="0" cy="0"/>
          <a:chOff x="0" y="0"/>
          <a:chExt cx="0" cy="0"/>
        </a:xfrm>
      </p:grpSpPr>
      <p:sp>
        <p:nvSpPr>
          <p:cNvPr id="22" name="Google Shape;2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ctrTitle"/>
          </p:nvPr>
        </p:nvSpPr>
        <p:spPr>
          <a:xfrm>
            <a:off x="404527" y="3247575"/>
            <a:ext cx="11670391" cy="181970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7200"/>
              <a:buFont typeface="Calibri"/>
              <a:buNone/>
            </a:pPr>
            <a:r>
              <a:rPr lang="fr-FR" sz="7200" dirty="0"/>
              <a:t>Comité de Validation</a:t>
            </a:r>
            <a:br>
              <a:rPr lang="fr-FR" sz="7200" dirty="0"/>
            </a:br>
            <a:r>
              <a:rPr lang="fr-FR" sz="5400" i="1" dirty="0">
                <a:solidFill>
                  <a:srgbClr val="92D050"/>
                </a:solidFill>
              </a:rPr>
              <a:t>Emeraude</a:t>
            </a:r>
            <a:br>
              <a:rPr lang="fr-FR" sz="5400" i="1" dirty="0"/>
            </a:br>
            <a:endParaRPr sz="5400" i="1" dirty="0"/>
          </a:p>
        </p:txBody>
      </p:sp>
      <p:sp>
        <p:nvSpPr>
          <p:cNvPr id="96" name="Google Shape;96;p2"/>
          <p:cNvSpPr txBox="1">
            <a:spLocks noGrp="1"/>
          </p:cNvSpPr>
          <p:nvPr>
            <p:ph type="subTitle" idx="1"/>
          </p:nvPr>
        </p:nvSpPr>
        <p:spPr>
          <a:xfrm>
            <a:off x="1409700" y="4642422"/>
            <a:ext cx="9144000" cy="424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fr-FR" dirty="0"/>
              <a:t>14 mars 2024 – Cohorte 10</a:t>
            </a:r>
            <a:endParaRPr dirty="0"/>
          </a:p>
        </p:txBody>
      </p:sp>
      <p:pic>
        <p:nvPicPr>
          <p:cNvPr id="97" name="Google Shape;97;p2"/>
          <p:cNvPicPr preferRelativeResize="0"/>
          <p:nvPr/>
        </p:nvPicPr>
        <p:blipFill rotWithShape="1">
          <a:blip r:embed="rId3">
            <a:alphaModFix/>
          </a:blip>
          <a:srcRect t="1613" b="1224"/>
          <a:stretch/>
        </p:blipFill>
        <p:spPr>
          <a:xfrm>
            <a:off x="0" y="0"/>
            <a:ext cx="12192000" cy="2116667"/>
          </a:xfrm>
          <a:prstGeom prst="rect">
            <a:avLst/>
          </a:prstGeom>
          <a:noFill/>
          <a:ln>
            <a:noFill/>
          </a:ln>
        </p:spPr>
      </p:pic>
      <p:pic>
        <p:nvPicPr>
          <p:cNvPr id="98" name="Google Shape;98;p2"/>
          <p:cNvPicPr preferRelativeResize="0"/>
          <p:nvPr/>
        </p:nvPicPr>
        <p:blipFill rotWithShape="1">
          <a:blip r:embed="rId4">
            <a:alphaModFix/>
          </a:blip>
          <a:srcRect/>
          <a:stretch/>
        </p:blipFill>
        <p:spPr>
          <a:xfrm>
            <a:off x="9289282" y="1343695"/>
            <a:ext cx="2124954" cy="772972"/>
          </a:xfrm>
          <a:prstGeom prst="rect">
            <a:avLst/>
          </a:prstGeom>
          <a:noFill/>
          <a:ln>
            <a:noFill/>
          </a:ln>
        </p:spPr>
      </p:pic>
      <p:pic>
        <p:nvPicPr>
          <p:cNvPr id="99" name="Google Shape;99;p2" descr="\\srv-urscop-idf\Communication\Logos régions\Logos région Centre\Pack-bloc-marque-horizontal-couleur-Region-Centre-Val de Loire-2015\Bloc marque+site vecto- Région Centre-Val de Loire- 2015-01.jpg"/>
          <p:cNvPicPr preferRelativeResize="0"/>
          <p:nvPr/>
        </p:nvPicPr>
        <p:blipFill rotWithShape="1">
          <a:blip r:embed="rId5">
            <a:alphaModFix/>
          </a:blip>
          <a:srcRect/>
          <a:stretch/>
        </p:blipFill>
        <p:spPr>
          <a:xfrm>
            <a:off x="180975" y="5955559"/>
            <a:ext cx="1593215" cy="679450"/>
          </a:xfrm>
          <a:prstGeom prst="rect">
            <a:avLst/>
          </a:prstGeom>
          <a:noFill/>
          <a:ln>
            <a:noFill/>
          </a:ln>
        </p:spPr>
      </p:pic>
      <p:pic>
        <p:nvPicPr>
          <p:cNvPr id="100" name="Google Shape;100;p2" descr="\\192.168.135.6\Dévelopement\Dossiers délégués dev\Marguerite\logo-idf\190417_ur_logo\BOITE A OUTILS\RVB\LOGO_RVB.png"/>
          <p:cNvPicPr preferRelativeResize="0"/>
          <p:nvPr/>
        </p:nvPicPr>
        <p:blipFill rotWithShape="1">
          <a:blip r:embed="rId6">
            <a:alphaModFix/>
          </a:blip>
          <a:srcRect/>
          <a:stretch/>
        </p:blipFill>
        <p:spPr>
          <a:xfrm>
            <a:off x="5955775" y="5901875"/>
            <a:ext cx="3882598" cy="729834"/>
          </a:xfrm>
          <a:prstGeom prst="rect">
            <a:avLst/>
          </a:prstGeom>
          <a:noFill/>
          <a:ln>
            <a:noFill/>
          </a:ln>
        </p:spPr>
      </p:pic>
      <p:pic>
        <p:nvPicPr>
          <p:cNvPr id="101" name="Google Shape;101;p2"/>
          <p:cNvPicPr preferRelativeResize="0"/>
          <p:nvPr/>
        </p:nvPicPr>
        <p:blipFill rotWithShape="1">
          <a:blip r:embed="rId7">
            <a:alphaModFix/>
          </a:blip>
          <a:srcRect/>
          <a:stretch/>
        </p:blipFill>
        <p:spPr>
          <a:xfrm>
            <a:off x="10832258" y="5955559"/>
            <a:ext cx="1163955" cy="654685"/>
          </a:xfrm>
          <a:prstGeom prst="rect">
            <a:avLst/>
          </a:prstGeom>
          <a:noFill/>
          <a:ln>
            <a:noFill/>
          </a:ln>
        </p:spPr>
      </p:pic>
      <p:pic>
        <p:nvPicPr>
          <p:cNvPr id="102" name="Google Shape;102;p2"/>
          <p:cNvPicPr preferRelativeResize="0"/>
          <p:nvPr/>
        </p:nvPicPr>
        <p:blipFill>
          <a:blip r:embed="rId8">
            <a:alphaModFix/>
          </a:blip>
          <a:stretch>
            <a:fillRect/>
          </a:stretch>
        </p:blipFill>
        <p:spPr>
          <a:xfrm>
            <a:off x="2786805" y="5855962"/>
            <a:ext cx="1805746" cy="821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904240" y="240208"/>
            <a:ext cx="10515600" cy="97774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3004C"/>
              </a:buClr>
              <a:buSzPts val="5400"/>
              <a:buFont typeface="Calibri"/>
              <a:buNone/>
            </a:pPr>
            <a:r>
              <a:rPr lang="fr-FR" sz="5400" b="1" dirty="0">
                <a:solidFill>
                  <a:srgbClr val="E3004C"/>
                </a:solidFill>
                <a:latin typeface="Calibri"/>
                <a:ea typeface="Calibri"/>
                <a:cs typeface="Calibri"/>
                <a:sym typeface="Calibri"/>
              </a:rPr>
              <a:t>La solution proposée </a:t>
            </a:r>
            <a:br>
              <a:rPr lang="fr-FR" sz="3240" b="1" dirty="0">
                <a:solidFill>
                  <a:srgbClr val="2E4D66"/>
                </a:solidFill>
              </a:rPr>
            </a:br>
            <a:endParaRPr sz="3240" b="1" dirty="0">
              <a:solidFill>
                <a:srgbClr val="2E4D66"/>
              </a:solidFill>
            </a:endParaRPr>
          </a:p>
        </p:txBody>
      </p:sp>
      <p:cxnSp>
        <p:nvCxnSpPr>
          <p:cNvPr id="126" name="Google Shape;126;p5"/>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27" name="Google Shape;127;p5"/>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28" name="Google Shape;128;p5"/>
          <p:cNvSpPr/>
          <p:nvPr/>
        </p:nvSpPr>
        <p:spPr>
          <a:xfrm rot="-5400000">
            <a:off x="59944" y="270291"/>
            <a:ext cx="629920" cy="569754"/>
          </a:xfrm>
          <a:prstGeom prst="triangle">
            <a:avLst>
              <a:gd name="adj" fmla="val 50000"/>
            </a:avLst>
          </a:prstGeom>
          <a:solidFill>
            <a:srgbClr val="E300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5"/>
          <p:cNvSpPr txBox="1"/>
          <p:nvPr/>
        </p:nvSpPr>
        <p:spPr>
          <a:xfrm>
            <a:off x="320040" y="1217949"/>
            <a:ext cx="11551920" cy="4762820"/>
          </a:xfrm>
          <a:prstGeom prst="rect">
            <a:avLst/>
          </a:prstGeom>
          <a:noFill/>
          <a:ln>
            <a:noFill/>
          </a:ln>
        </p:spPr>
        <p:txBody>
          <a:bodyPr spcFirstLastPara="1" wrap="square" lIns="91425" tIns="45700" rIns="91425" bIns="45700" anchor="t" anchorCtr="0">
            <a:noAutofit/>
          </a:bodyPr>
          <a:lstStyle/>
          <a:p>
            <a:pPr marL="285750" marR="0" lvl="0" indent="-133350" algn="l" rtl="0">
              <a:lnSpc>
                <a:spcPct val="90000"/>
              </a:lnSpc>
              <a:spcBef>
                <a:spcPts val="1000"/>
              </a:spcBef>
              <a:spcAft>
                <a:spcPts val="0"/>
              </a:spcAft>
              <a:buClr>
                <a:schemeClr val="dk1"/>
              </a:buClr>
              <a:buSzPts val="2400"/>
              <a:buFont typeface="Arial"/>
              <a:buNone/>
            </a:pPr>
            <a:endParaRPr sz="2400" dirty="0">
              <a:solidFill>
                <a:srgbClr val="2E4D66"/>
              </a:solidFill>
              <a:latin typeface="Calibri"/>
              <a:ea typeface="Calibri"/>
              <a:cs typeface="Calibri"/>
              <a:sym typeface="Calibri"/>
            </a:endParaRPr>
          </a:p>
        </p:txBody>
      </p:sp>
      <p:pic>
        <p:nvPicPr>
          <p:cNvPr id="4" name="Image 3">
            <a:extLst>
              <a:ext uri="{FF2B5EF4-FFF2-40B4-BE49-F238E27FC236}">
                <a16:creationId xmlns:a16="http://schemas.microsoft.com/office/drawing/2014/main" id="{530D77CC-E203-4F80-9DDE-D748CA985BAB}"/>
              </a:ext>
            </a:extLst>
          </p:cNvPr>
          <p:cNvPicPr>
            <a:picLocks noChangeAspect="1"/>
          </p:cNvPicPr>
          <p:nvPr/>
        </p:nvPicPr>
        <p:blipFill rotWithShape="1">
          <a:blip r:embed="rId4"/>
          <a:srcRect l="10875" t="13059" r="15180" b="12718"/>
          <a:stretch/>
        </p:blipFill>
        <p:spPr>
          <a:xfrm>
            <a:off x="1325880" y="877231"/>
            <a:ext cx="9015324" cy="4986242"/>
          </a:xfrm>
          <a:prstGeom prst="rect">
            <a:avLst/>
          </a:prstGeom>
        </p:spPr>
      </p:pic>
    </p:spTree>
    <p:extLst>
      <p:ext uri="{BB962C8B-B14F-4D97-AF65-F5344CB8AC3E}">
        <p14:creationId xmlns:p14="http://schemas.microsoft.com/office/powerpoint/2010/main" val="256950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904240" y="240208"/>
            <a:ext cx="10515600" cy="97774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3004C"/>
              </a:buClr>
              <a:buSzPts val="5400"/>
              <a:buFont typeface="Calibri"/>
              <a:buNone/>
            </a:pPr>
            <a:r>
              <a:rPr lang="fr-FR" sz="5400" b="1" dirty="0">
                <a:solidFill>
                  <a:srgbClr val="E3004C"/>
                </a:solidFill>
                <a:latin typeface="Calibri"/>
                <a:ea typeface="Calibri"/>
                <a:cs typeface="Calibri"/>
                <a:sym typeface="Calibri"/>
              </a:rPr>
              <a:t>La solution proposée </a:t>
            </a:r>
            <a:br>
              <a:rPr lang="fr-FR" sz="3240" b="1" dirty="0">
                <a:solidFill>
                  <a:srgbClr val="2E4D66"/>
                </a:solidFill>
              </a:rPr>
            </a:br>
            <a:endParaRPr sz="3240" b="1" dirty="0">
              <a:solidFill>
                <a:srgbClr val="2E4D66"/>
              </a:solidFill>
            </a:endParaRPr>
          </a:p>
        </p:txBody>
      </p:sp>
      <p:cxnSp>
        <p:nvCxnSpPr>
          <p:cNvPr id="126" name="Google Shape;126;p5"/>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27" name="Google Shape;127;p5"/>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28" name="Google Shape;128;p5"/>
          <p:cNvSpPr/>
          <p:nvPr/>
        </p:nvSpPr>
        <p:spPr>
          <a:xfrm rot="-5400000">
            <a:off x="59944" y="270291"/>
            <a:ext cx="629920" cy="569754"/>
          </a:xfrm>
          <a:prstGeom prst="triangle">
            <a:avLst>
              <a:gd name="adj" fmla="val 50000"/>
            </a:avLst>
          </a:prstGeom>
          <a:solidFill>
            <a:srgbClr val="E300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5"/>
          <p:cNvSpPr txBox="1"/>
          <p:nvPr/>
        </p:nvSpPr>
        <p:spPr>
          <a:xfrm>
            <a:off x="320040" y="1217949"/>
            <a:ext cx="11551920" cy="4762820"/>
          </a:xfrm>
          <a:prstGeom prst="rect">
            <a:avLst/>
          </a:prstGeom>
          <a:noFill/>
          <a:ln>
            <a:noFill/>
          </a:ln>
        </p:spPr>
        <p:txBody>
          <a:bodyPr spcFirstLastPara="1" wrap="square" lIns="91425" tIns="45700" rIns="91425" bIns="45700" anchor="t" anchorCtr="0">
            <a:noAutofit/>
          </a:bodyPr>
          <a:lstStyle/>
          <a:p>
            <a:pPr marL="285750" marR="0" lvl="0" indent="-133350" algn="l" rtl="0">
              <a:lnSpc>
                <a:spcPct val="90000"/>
              </a:lnSpc>
              <a:spcBef>
                <a:spcPts val="1000"/>
              </a:spcBef>
              <a:spcAft>
                <a:spcPts val="0"/>
              </a:spcAft>
              <a:buClr>
                <a:schemeClr val="dk1"/>
              </a:buClr>
              <a:buSzPts val="2400"/>
              <a:buFont typeface="Arial"/>
              <a:buNone/>
            </a:pPr>
            <a:endParaRPr sz="2400" dirty="0">
              <a:solidFill>
                <a:srgbClr val="2E4D66"/>
              </a:solidFill>
              <a:latin typeface="Calibri"/>
              <a:ea typeface="Calibri"/>
              <a:cs typeface="Calibri"/>
              <a:sym typeface="Calibri"/>
            </a:endParaRPr>
          </a:p>
        </p:txBody>
      </p:sp>
      <p:pic>
        <p:nvPicPr>
          <p:cNvPr id="3" name="Image 2">
            <a:extLst>
              <a:ext uri="{FF2B5EF4-FFF2-40B4-BE49-F238E27FC236}">
                <a16:creationId xmlns:a16="http://schemas.microsoft.com/office/drawing/2014/main" id="{3D8709FF-5CA2-473C-A6AC-6E5947D2309B}"/>
              </a:ext>
            </a:extLst>
          </p:cNvPr>
          <p:cNvPicPr>
            <a:picLocks noChangeAspect="1"/>
          </p:cNvPicPr>
          <p:nvPr/>
        </p:nvPicPr>
        <p:blipFill rotWithShape="1">
          <a:blip r:embed="rId4"/>
          <a:srcRect l="10875" t="12792" r="14639" b="16288"/>
          <a:stretch/>
        </p:blipFill>
        <p:spPr>
          <a:xfrm>
            <a:off x="1325880" y="877231"/>
            <a:ext cx="9081312" cy="4863694"/>
          </a:xfrm>
          <a:prstGeom prst="rect">
            <a:avLst/>
          </a:prstGeom>
        </p:spPr>
      </p:pic>
    </p:spTree>
    <p:extLst>
      <p:ext uri="{BB962C8B-B14F-4D97-AF65-F5344CB8AC3E}">
        <p14:creationId xmlns:p14="http://schemas.microsoft.com/office/powerpoint/2010/main" val="870628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904240" y="240208"/>
            <a:ext cx="10515600" cy="97774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3004C"/>
              </a:buClr>
              <a:buSzPts val="5400"/>
              <a:buFont typeface="Calibri"/>
              <a:buNone/>
            </a:pPr>
            <a:r>
              <a:rPr lang="fr-FR" sz="5400" b="1" dirty="0">
                <a:solidFill>
                  <a:srgbClr val="E3004C"/>
                </a:solidFill>
                <a:latin typeface="Calibri"/>
                <a:ea typeface="Calibri"/>
                <a:cs typeface="Calibri"/>
                <a:sym typeface="Calibri"/>
              </a:rPr>
              <a:t>La solution proposée </a:t>
            </a:r>
            <a:br>
              <a:rPr lang="fr-FR" sz="3240" b="1" dirty="0">
                <a:solidFill>
                  <a:srgbClr val="2E4D66"/>
                </a:solidFill>
              </a:rPr>
            </a:br>
            <a:endParaRPr sz="3240" b="1" dirty="0">
              <a:solidFill>
                <a:srgbClr val="2E4D66"/>
              </a:solidFill>
            </a:endParaRPr>
          </a:p>
        </p:txBody>
      </p:sp>
      <p:cxnSp>
        <p:nvCxnSpPr>
          <p:cNvPr id="126" name="Google Shape;126;p5"/>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27" name="Google Shape;127;p5"/>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28" name="Google Shape;128;p5"/>
          <p:cNvSpPr/>
          <p:nvPr/>
        </p:nvSpPr>
        <p:spPr>
          <a:xfrm rot="-5400000">
            <a:off x="59944" y="270291"/>
            <a:ext cx="629920" cy="569754"/>
          </a:xfrm>
          <a:prstGeom prst="triangle">
            <a:avLst>
              <a:gd name="adj" fmla="val 50000"/>
            </a:avLst>
          </a:prstGeom>
          <a:solidFill>
            <a:srgbClr val="E300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5"/>
          <p:cNvSpPr txBox="1"/>
          <p:nvPr/>
        </p:nvSpPr>
        <p:spPr>
          <a:xfrm>
            <a:off x="386080" y="1157647"/>
            <a:ext cx="11551920" cy="4762820"/>
          </a:xfrm>
          <a:prstGeom prst="rect">
            <a:avLst/>
          </a:prstGeom>
          <a:noFill/>
          <a:ln>
            <a:noFill/>
          </a:ln>
        </p:spPr>
        <p:txBody>
          <a:bodyPr spcFirstLastPara="1" wrap="square" lIns="91425" tIns="45700" rIns="91425" bIns="45700" anchor="t" anchorCtr="0">
            <a:noAutofit/>
          </a:bodyPr>
          <a:lstStyle/>
          <a:p>
            <a:pPr marL="285750" marR="0" lvl="0" indent="-133350" algn="l" rtl="0">
              <a:lnSpc>
                <a:spcPct val="90000"/>
              </a:lnSpc>
              <a:spcBef>
                <a:spcPts val="1000"/>
              </a:spcBef>
              <a:spcAft>
                <a:spcPts val="0"/>
              </a:spcAft>
              <a:buClr>
                <a:schemeClr val="dk1"/>
              </a:buClr>
              <a:buSzPts val="2400"/>
              <a:buFont typeface="Arial"/>
              <a:buNone/>
            </a:pPr>
            <a:endParaRPr sz="2400" dirty="0">
              <a:solidFill>
                <a:srgbClr val="2E4D66"/>
              </a:solidFill>
              <a:latin typeface="Calibri"/>
              <a:ea typeface="Calibri"/>
              <a:cs typeface="Calibri"/>
              <a:sym typeface="Calibri"/>
            </a:endParaRPr>
          </a:p>
          <a:p>
            <a:pPr marL="0" marR="0" lvl="0" indent="0" algn="l" rtl="0">
              <a:lnSpc>
                <a:spcPct val="90000"/>
              </a:lnSpc>
              <a:spcBef>
                <a:spcPts val="1000"/>
              </a:spcBef>
              <a:spcAft>
                <a:spcPts val="0"/>
              </a:spcAft>
              <a:buClr>
                <a:srgbClr val="2E4D66"/>
              </a:buClr>
              <a:buSzPts val="2400"/>
              <a:buFont typeface="Arial"/>
              <a:buNone/>
            </a:pPr>
            <a:endParaRPr lang="fr-FR" sz="2400" dirty="0">
              <a:solidFill>
                <a:srgbClr val="2E4D66"/>
              </a:solidFill>
              <a:latin typeface="Calibri"/>
              <a:ea typeface="Calibri"/>
              <a:cs typeface="Calibri"/>
              <a:sym typeface="Calibri"/>
            </a:endParaRPr>
          </a:p>
          <a:p>
            <a:pPr marL="0" marR="0" lvl="0" indent="0" algn="l" rtl="0">
              <a:lnSpc>
                <a:spcPct val="90000"/>
              </a:lnSpc>
              <a:spcBef>
                <a:spcPts val="1000"/>
              </a:spcBef>
              <a:spcAft>
                <a:spcPts val="0"/>
              </a:spcAft>
              <a:buClr>
                <a:srgbClr val="2E4D66"/>
              </a:buClr>
              <a:buSzPts val="2400"/>
              <a:buFont typeface="Arial"/>
              <a:buNone/>
            </a:pPr>
            <a:endParaRPr lang="fr-FR" sz="2400" dirty="0">
              <a:solidFill>
                <a:srgbClr val="2E4D66"/>
              </a:solidFill>
              <a:latin typeface="Calibri"/>
              <a:ea typeface="Calibri"/>
              <a:cs typeface="Calibri"/>
              <a:sym typeface="Calibri"/>
            </a:endParaRPr>
          </a:p>
          <a:p>
            <a:pPr marL="0" marR="0" lvl="0" indent="0" algn="l" rtl="0">
              <a:lnSpc>
                <a:spcPct val="90000"/>
              </a:lnSpc>
              <a:spcBef>
                <a:spcPts val="1000"/>
              </a:spcBef>
              <a:spcAft>
                <a:spcPts val="0"/>
              </a:spcAft>
              <a:buClr>
                <a:srgbClr val="2E4D66"/>
              </a:buClr>
              <a:buSzPts val="2400"/>
              <a:buFont typeface="Arial"/>
              <a:buNone/>
            </a:pPr>
            <a:r>
              <a:rPr lang="fr-FR" sz="2400" dirty="0">
                <a:solidFill>
                  <a:srgbClr val="2E4D66"/>
                </a:solidFill>
                <a:latin typeface="Calibri"/>
                <a:ea typeface="Calibri"/>
                <a:cs typeface="Calibri"/>
                <a:sym typeface="Calibri"/>
              </a:rPr>
              <a:t>La gestion des travaux qui est le cœur de l’offre sur la partie écoresponsable et solidaire est coconstruite avec les compagnons bâtisseurs qui seront partie prenante du comité de pilotage technique de la structure. </a:t>
            </a:r>
          </a:p>
          <a:p>
            <a:pPr marL="0" marR="0" lvl="0" indent="0" algn="l" rtl="0">
              <a:lnSpc>
                <a:spcPct val="90000"/>
              </a:lnSpc>
              <a:spcBef>
                <a:spcPts val="1000"/>
              </a:spcBef>
              <a:spcAft>
                <a:spcPts val="0"/>
              </a:spcAft>
              <a:buClr>
                <a:srgbClr val="2E4D66"/>
              </a:buClr>
              <a:buSzPts val="2400"/>
              <a:buFont typeface="Arial"/>
              <a:buNone/>
            </a:pPr>
            <a:r>
              <a:rPr lang="fr-FR" sz="2400" dirty="0">
                <a:solidFill>
                  <a:srgbClr val="2E4D66"/>
                </a:solidFill>
                <a:latin typeface="Calibri"/>
                <a:ea typeface="Calibri"/>
                <a:cs typeface="Calibri"/>
                <a:sym typeface="Calibri"/>
              </a:rPr>
              <a:t>A l’avenir il serait pertinent que des acteurs du réemploi (matériaux/mobiliers) soient également associé à ce comité.</a:t>
            </a:r>
            <a:endParaRPr sz="2400" dirty="0">
              <a:solidFill>
                <a:srgbClr val="2E4D66"/>
              </a:solidFill>
              <a:latin typeface="Calibri"/>
              <a:ea typeface="Calibri"/>
              <a:cs typeface="Calibri"/>
              <a:sym typeface="Calibri"/>
            </a:endParaRPr>
          </a:p>
        </p:txBody>
      </p:sp>
    </p:spTree>
    <p:extLst>
      <p:ext uri="{BB962C8B-B14F-4D97-AF65-F5344CB8AC3E}">
        <p14:creationId xmlns:p14="http://schemas.microsoft.com/office/powerpoint/2010/main" val="996727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904240" y="240208"/>
            <a:ext cx="10515600" cy="97774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3004C"/>
              </a:buClr>
              <a:buSzPts val="5400"/>
              <a:buFont typeface="Calibri"/>
              <a:buNone/>
            </a:pPr>
            <a:r>
              <a:rPr lang="fr-FR" sz="5400" b="1" dirty="0">
                <a:solidFill>
                  <a:srgbClr val="E3004C"/>
                </a:solidFill>
                <a:latin typeface="Calibri"/>
                <a:ea typeface="Calibri"/>
                <a:cs typeface="Calibri"/>
                <a:sym typeface="Calibri"/>
              </a:rPr>
              <a:t>La solution proposée </a:t>
            </a:r>
            <a:br>
              <a:rPr lang="fr-FR" sz="3240" b="1" dirty="0">
                <a:solidFill>
                  <a:srgbClr val="2E4D66"/>
                </a:solidFill>
              </a:rPr>
            </a:br>
            <a:endParaRPr sz="3240" b="1" dirty="0">
              <a:solidFill>
                <a:srgbClr val="2E4D66"/>
              </a:solidFill>
            </a:endParaRPr>
          </a:p>
        </p:txBody>
      </p:sp>
      <p:cxnSp>
        <p:nvCxnSpPr>
          <p:cNvPr id="135" name="Google Shape;135;p6"/>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36" name="Google Shape;136;p6"/>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37" name="Google Shape;137;p6"/>
          <p:cNvSpPr/>
          <p:nvPr/>
        </p:nvSpPr>
        <p:spPr>
          <a:xfrm rot="-5400000">
            <a:off x="59944" y="270291"/>
            <a:ext cx="629920" cy="569754"/>
          </a:xfrm>
          <a:prstGeom prst="triangle">
            <a:avLst>
              <a:gd name="adj" fmla="val 50000"/>
            </a:avLst>
          </a:prstGeom>
          <a:solidFill>
            <a:srgbClr val="E300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6"/>
          <p:cNvSpPr txBox="1"/>
          <p:nvPr/>
        </p:nvSpPr>
        <p:spPr>
          <a:xfrm>
            <a:off x="457424" y="1167463"/>
            <a:ext cx="10384814" cy="492438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cs typeface="Calibri"/>
              <a:sym typeface="Calibri"/>
            </a:endParaRPr>
          </a:p>
          <a:p>
            <a:pPr marL="285750" marR="0" lvl="0" indent="-285750" algn="l" rtl="0">
              <a:spcBef>
                <a:spcPts val="0"/>
              </a:spcBef>
              <a:spcAft>
                <a:spcPts val="0"/>
              </a:spcAft>
              <a:buClr>
                <a:srgbClr val="2E4D66"/>
              </a:buClr>
              <a:buSzPts val="2400"/>
              <a:buFont typeface="Arial"/>
              <a:buChar char="•"/>
            </a:pPr>
            <a:r>
              <a:rPr lang="fr-FR" sz="2400" dirty="0">
                <a:solidFill>
                  <a:srgbClr val="2E4D66"/>
                </a:solidFill>
                <a:latin typeface="Calibri"/>
                <a:cs typeface="Calibri"/>
                <a:sym typeface="Calibri"/>
              </a:rPr>
              <a:t>Le caractère novateur du projet : Le benchmark réalisé sur plus d’une dizaine de structures montre que la dimension éco-responsable est a peine évoquée dans les offres proposées et la dimension solidaire est complètement absente.</a:t>
            </a:r>
            <a:endParaRPr dirty="0"/>
          </a:p>
          <a:p>
            <a:pPr marL="285750" marR="0" lvl="0" indent="-133350" algn="l" rtl="0">
              <a:spcBef>
                <a:spcPts val="0"/>
              </a:spcBef>
              <a:spcAft>
                <a:spcPts val="0"/>
              </a:spcAft>
              <a:buClr>
                <a:schemeClr val="dk1"/>
              </a:buClr>
              <a:buSzPts val="2400"/>
              <a:buFont typeface="Arial"/>
              <a:buNone/>
            </a:pPr>
            <a:endParaRPr sz="2400" dirty="0">
              <a:solidFill>
                <a:srgbClr val="2E4D66"/>
              </a:solidFill>
              <a:latin typeface="Calibri"/>
              <a:ea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ea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ea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ea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ea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dirty="0"/>
          </a:p>
          <a:p>
            <a:pPr marL="285750" marR="0" lvl="0" indent="-133350" algn="l" rtl="0">
              <a:spcBef>
                <a:spcPts val="0"/>
              </a:spcBef>
              <a:spcAft>
                <a:spcPts val="0"/>
              </a:spcAft>
              <a:buClr>
                <a:schemeClr val="dk1"/>
              </a:buClr>
              <a:buSzPts val="2400"/>
              <a:buFont typeface="Arial"/>
              <a:buNone/>
            </a:pPr>
            <a:endParaRPr sz="2400" dirty="0">
              <a:solidFill>
                <a:srgbClr val="2E4D66"/>
              </a:solidFill>
              <a:latin typeface="Calibri"/>
              <a:ea typeface="Calibri"/>
              <a:cs typeface="Calibri"/>
              <a:sym typeface="Calibri"/>
            </a:endParaRPr>
          </a:p>
          <a:p>
            <a:pPr marL="0" marR="0" lvl="0" indent="0" algn="l" rtl="0">
              <a:spcBef>
                <a:spcPts val="0"/>
              </a:spcBef>
              <a:spcAft>
                <a:spcPts val="0"/>
              </a:spcAft>
              <a:buNone/>
            </a:pPr>
            <a:endParaRPr sz="1800" dirty="0">
              <a:solidFill>
                <a:srgbClr val="2E4D66"/>
              </a:solidFill>
              <a:latin typeface="Calibri"/>
              <a:ea typeface="Calibri"/>
              <a:cs typeface="Calibri"/>
              <a:sym typeface="Calibri"/>
            </a:endParaRPr>
          </a:p>
          <a:p>
            <a:pPr marL="0" marR="0" lvl="0" indent="0" algn="l" rtl="0">
              <a:spcBef>
                <a:spcPts val="0"/>
              </a:spcBef>
              <a:spcAft>
                <a:spcPts val="0"/>
              </a:spcAft>
              <a:buNone/>
            </a:pPr>
            <a:endParaRPr sz="1800" dirty="0">
              <a:solidFill>
                <a:srgbClr val="2E4D66"/>
              </a:solidFill>
              <a:latin typeface="Calibri"/>
              <a:ea typeface="Calibri"/>
              <a:cs typeface="Calibri"/>
              <a:sym typeface="Calibri"/>
            </a:endParaRPr>
          </a:p>
        </p:txBody>
      </p:sp>
    </p:spTree>
    <p:extLst>
      <p:ext uri="{BB962C8B-B14F-4D97-AF65-F5344CB8AC3E}">
        <p14:creationId xmlns:p14="http://schemas.microsoft.com/office/powerpoint/2010/main" val="3737979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904240" y="240208"/>
            <a:ext cx="10515600" cy="97774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3004C"/>
              </a:buClr>
              <a:buSzPts val="5400"/>
              <a:buFont typeface="Calibri"/>
              <a:buNone/>
            </a:pPr>
            <a:r>
              <a:rPr lang="fr-FR" sz="5400" b="1" dirty="0">
                <a:solidFill>
                  <a:srgbClr val="E3004C"/>
                </a:solidFill>
                <a:latin typeface="Calibri"/>
                <a:ea typeface="Calibri"/>
                <a:cs typeface="Calibri"/>
                <a:sym typeface="Calibri"/>
              </a:rPr>
              <a:t>La solution proposée </a:t>
            </a:r>
            <a:br>
              <a:rPr lang="fr-FR" sz="3240" b="1" dirty="0">
                <a:solidFill>
                  <a:srgbClr val="2E4D66"/>
                </a:solidFill>
              </a:rPr>
            </a:br>
            <a:endParaRPr sz="3240" b="1" dirty="0">
              <a:solidFill>
                <a:srgbClr val="2E4D66"/>
              </a:solidFill>
            </a:endParaRPr>
          </a:p>
        </p:txBody>
      </p:sp>
      <p:cxnSp>
        <p:nvCxnSpPr>
          <p:cNvPr id="135" name="Google Shape;135;p6"/>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36" name="Google Shape;136;p6"/>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37" name="Google Shape;137;p6"/>
          <p:cNvSpPr/>
          <p:nvPr/>
        </p:nvSpPr>
        <p:spPr>
          <a:xfrm rot="-5400000">
            <a:off x="59944" y="270291"/>
            <a:ext cx="629920" cy="569754"/>
          </a:xfrm>
          <a:prstGeom prst="triangle">
            <a:avLst>
              <a:gd name="adj" fmla="val 50000"/>
            </a:avLst>
          </a:prstGeom>
          <a:solidFill>
            <a:srgbClr val="E300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6"/>
          <p:cNvSpPr txBox="1"/>
          <p:nvPr/>
        </p:nvSpPr>
        <p:spPr>
          <a:xfrm>
            <a:off x="969633" y="1035488"/>
            <a:ext cx="10384814" cy="280072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ea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ea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ea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ea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dirty="0"/>
          </a:p>
          <a:p>
            <a:pPr marL="285750" marR="0" lvl="0" indent="-133350" algn="l" rtl="0">
              <a:spcBef>
                <a:spcPts val="0"/>
              </a:spcBef>
              <a:spcAft>
                <a:spcPts val="0"/>
              </a:spcAft>
              <a:buClr>
                <a:schemeClr val="dk1"/>
              </a:buClr>
              <a:buSzPts val="2400"/>
              <a:buFont typeface="Arial"/>
              <a:buNone/>
            </a:pPr>
            <a:endParaRPr sz="2400" dirty="0">
              <a:solidFill>
                <a:srgbClr val="2E4D66"/>
              </a:solidFill>
              <a:latin typeface="Calibri"/>
              <a:ea typeface="Calibri"/>
              <a:cs typeface="Calibri"/>
              <a:sym typeface="Calibri"/>
            </a:endParaRPr>
          </a:p>
          <a:p>
            <a:pPr marL="0" marR="0" lvl="0" indent="0" algn="l" rtl="0">
              <a:spcBef>
                <a:spcPts val="0"/>
              </a:spcBef>
              <a:spcAft>
                <a:spcPts val="0"/>
              </a:spcAft>
              <a:buNone/>
            </a:pPr>
            <a:endParaRPr sz="1800" dirty="0">
              <a:solidFill>
                <a:srgbClr val="2E4D66"/>
              </a:solidFill>
              <a:latin typeface="Calibri"/>
              <a:ea typeface="Calibri"/>
              <a:cs typeface="Calibri"/>
              <a:sym typeface="Calibri"/>
            </a:endParaRPr>
          </a:p>
        </p:txBody>
      </p:sp>
      <p:pic>
        <p:nvPicPr>
          <p:cNvPr id="3" name="Image 2">
            <a:extLst>
              <a:ext uri="{FF2B5EF4-FFF2-40B4-BE49-F238E27FC236}">
                <a16:creationId xmlns:a16="http://schemas.microsoft.com/office/drawing/2014/main" id="{CB3B8584-3CEC-4C24-910E-E72CDB2E0B51}"/>
              </a:ext>
            </a:extLst>
          </p:cNvPr>
          <p:cNvPicPr>
            <a:picLocks noChangeAspect="1"/>
          </p:cNvPicPr>
          <p:nvPr/>
        </p:nvPicPr>
        <p:blipFill rotWithShape="1">
          <a:blip r:embed="rId4"/>
          <a:srcRect l="10876" t="18831" r="14822" b="7127"/>
          <a:stretch/>
        </p:blipFill>
        <p:spPr>
          <a:xfrm>
            <a:off x="1391868" y="1035488"/>
            <a:ext cx="9058934" cy="5077807"/>
          </a:xfrm>
          <a:prstGeom prst="rect">
            <a:avLst/>
          </a:prstGeom>
        </p:spPr>
      </p:pic>
    </p:spTree>
    <p:extLst>
      <p:ext uri="{BB962C8B-B14F-4D97-AF65-F5344CB8AC3E}">
        <p14:creationId xmlns:p14="http://schemas.microsoft.com/office/powerpoint/2010/main" val="2679837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904240" y="240208"/>
            <a:ext cx="10515600" cy="97774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3004C"/>
              </a:buClr>
              <a:buSzPts val="5400"/>
              <a:buFont typeface="Calibri"/>
              <a:buNone/>
            </a:pPr>
            <a:r>
              <a:rPr lang="fr-FR" sz="5400" b="1" dirty="0">
                <a:solidFill>
                  <a:srgbClr val="E3004C"/>
                </a:solidFill>
                <a:latin typeface="Calibri"/>
                <a:ea typeface="Calibri"/>
                <a:cs typeface="Calibri"/>
                <a:sym typeface="Calibri"/>
              </a:rPr>
              <a:t>La solution proposée </a:t>
            </a:r>
            <a:br>
              <a:rPr lang="fr-FR" sz="3240" b="1" dirty="0">
                <a:solidFill>
                  <a:srgbClr val="2E4D66"/>
                </a:solidFill>
              </a:rPr>
            </a:br>
            <a:endParaRPr sz="3240" b="1" dirty="0">
              <a:solidFill>
                <a:srgbClr val="2E4D66"/>
              </a:solidFill>
            </a:endParaRPr>
          </a:p>
        </p:txBody>
      </p:sp>
      <p:cxnSp>
        <p:nvCxnSpPr>
          <p:cNvPr id="135" name="Google Shape;135;p6"/>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36" name="Google Shape;136;p6"/>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37" name="Google Shape;137;p6"/>
          <p:cNvSpPr/>
          <p:nvPr/>
        </p:nvSpPr>
        <p:spPr>
          <a:xfrm rot="-5400000">
            <a:off x="59944" y="270291"/>
            <a:ext cx="629920" cy="569754"/>
          </a:xfrm>
          <a:prstGeom prst="triangle">
            <a:avLst>
              <a:gd name="adj" fmla="val 50000"/>
            </a:avLst>
          </a:prstGeom>
          <a:solidFill>
            <a:srgbClr val="E300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6"/>
          <p:cNvSpPr txBox="1"/>
          <p:nvPr/>
        </p:nvSpPr>
        <p:spPr>
          <a:xfrm>
            <a:off x="457424" y="1167463"/>
            <a:ext cx="10384814" cy="307772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ea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ea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ea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ea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dirty="0"/>
          </a:p>
          <a:p>
            <a:pPr marL="285750" marR="0" lvl="0" indent="-133350" algn="l" rtl="0">
              <a:spcBef>
                <a:spcPts val="0"/>
              </a:spcBef>
              <a:spcAft>
                <a:spcPts val="0"/>
              </a:spcAft>
              <a:buClr>
                <a:schemeClr val="dk1"/>
              </a:buClr>
              <a:buSzPts val="2400"/>
              <a:buFont typeface="Arial"/>
              <a:buNone/>
            </a:pPr>
            <a:endParaRPr sz="2400" dirty="0">
              <a:solidFill>
                <a:srgbClr val="2E4D66"/>
              </a:solidFill>
              <a:latin typeface="Calibri"/>
              <a:ea typeface="Calibri"/>
              <a:cs typeface="Calibri"/>
              <a:sym typeface="Calibri"/>
            </a:endParaRPr>
          </a:p>
          <a:p>
            <a:pPr marL="0" marR="0" lvl="0" indent="0" algn="l" rtl="0">
              <a:spcBef>
                <a:spcPts val="0"/>
              </a:spcBef>
              <a:spcAft>
                <a:spcPts val="0"/>
              </a:spcAft>
              <a:buNone/>
            </a:pPr>
            <a:endParaRPr sz="1800" dirty="0">
              <a:solidFill>
                <a:srgbClr val="2E4D66"/>
              </a:solidFill>
              <a:latin typeface="Calibri"/>
              <a:ea typeface="Calibri"/>
              <a:cs typeface="Calibri"/>
              <a:sym typeface="Calibri"/>
            </a:endParaRPr>
          </a:p>
          <a:p>
            <a:pPr marL="0" marR="0" lvl="0" indent="0" algn="l" rtl="0">
              <a:spcBef>
                <a:spcPts val="0"/>
              </a:spcBef>
              <a:spcAft>
                <a:spcPts val="0"/>
              </a:spcAft>
              <a:buNone/>
            </a:pPr>
            <a:endParaRPr sz="1800" dirty="0">
              <a:solidFill>
                <a:srgbClr val="2E4D66"/>
              </a:solidFill>
              <a:latin typeface="Calibri"/>
              <a:ea typeface="Calibri"/>
              <a:cs typeface="Calibri"/>
              <a:sym typeface="Calibri"/>
            </a:endParaRPr>
          </a:p>
        </p:txBody>
      </p:sp>
      <p:pic>
        <p:nvPicPr>
          <p:cNvPr id="3" name="Image 2">
            <a:extLst>
              <a:ext uri="{FF2B5EF4-FFF2-40B4-BE49-F238E27FC236}">
                <a16:creationId xmlns:a16="http://schemas.microsoft.com/office/drawing/2014/main" id="{3DA39FC0-11A1-4E8B-8B4D-BBB8A3BDF0ED}"/>
              </a:ext>
            </a:extLst>
          </p:cNvPr>
          <p:cNvPicPr>
            <a:picLocks noChangeAspect="1"/>
          </p:cNvPicPr>
          <p:nvPr/>
        </p:nvPicPr>
        <p:blipFill rotWithShape="1">
          <a:blip r:embed="rId4"/>
          <a:srcRect l="10876" t="17023" r="15645" b="8693"/>
          <a:stretch/>
        </p:blipFill>
        <p:spPr>
          <a:xfrm>
            <a:off x="1349762" y="963549"/>
            <a:ext cx="8958763" cy="5094344"/>
          </a:xfrm>
          <a:prstGeom prst="rect">
            <a:avLst/>
          </a:prstGeom>
        </p:spPr>
      </p:pic>
    </p:spTree>
    <p:extLst>
      <p:ext uri="{BB962C8B-B14F-4D97-AF65-F5344CB8AC3E}">
        <p14:creationId xmlns:p14="http://schemas.microsoft.com/office/powerpoint/2010/main" val="3425494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904240" y="240208"/>
            <a:ext cx="10515600" cy="97774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3004C"/>
              </a:buClr>
              <a:buSzPts val="5400"/>
              <a:buFont typeface="Calibri"/>
              <a:buNone/>
            </a:pPr>
            <a:r>
              <a:rPr lang="fr-FR" sz="5400" b="1" dirty="0">
                <a:solidFill>
                  <a:srgbClr val="E3004C"/>
                </a:solidFill>
                <a:latin typeface="Calibri"/>
                <a:ea typeface="Calibri"/>
                <a:cs typeface="Calibri"/>
                <a:sym typeface="Calibri"/>
              </a:rPr>
              <a:t>La solution proposée </a:t>
            </a:r>
            <a:br>
              <a:rPr lang="fr-FR" sz="3240" b="1" dirty="0">
                <a:solidFill>
                  <a:srgbClr val="2E4D66"/>
                </a:solidFill>
              </a:rPr>
            </a:br>
            <a:endParaRPr sz="3240" b="1" dirty="0">
              <a:solidFill>
                <a:srgbClr val="2E4D66"/>
              </a:solidFill>
            </a:endParaRPr>
          </a:p>
        </p:txBody>
      </p:sp>
      <p:cxnSp>
        <p:nvCxnSpPr>
          <p:cNvPr id="135" name="Google Shape;135;p6"/>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36" name="Google Shape;136;p6"/>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37" name="Google Shape;137;p6"/>
          <p:cNvSpPr/>
          <p:nvPr/>
        </p:nvSpPr>
        <p:spPr>
          <a:xfrm rot="-5400000">
            <a:off x="59944" y="270291"/>
            <a:ext cx="629920" cy="569754"/>
          </a:xfrm>
          <a:prstGeom prst="triangle">
            <a:avLst>
              <a:gd name="adj" fmla="val 50000"/>
            </a:avLst>
          </a:prstGeom>
          <a:solidFill>
            <a:srgbClr val="E300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6"/>
          <p:cNvSpPr txBox="1"/>
          <p:nvPr/>
        </p:nvSpPr>
        <p:spPr>
          <a:xfrm>
            <a:off x="457424" y="1167463"/>
            <a:ext cx="10384814" cy="7509708"/>
          </a:xfrm>
          <a:prstGeom prst="rect">
            <a:avLst/>
          </a:prstGeom>
          <a:noFill/>
          <a:ln>
            <a:noFill/>
          </a:ln>
        </p:spPr>
        <p:txBody>
          <a:bodyPr spcFirstLastPara="1" wrap="square" lIns="91425" tIns="45700" rIns="91425" bIns="45700" anchor="t" anchorCtr="0">
            <a:spAutoFit/>
          </a:bodyPr>
          <a:lstStyle/>
          <a:p>
            <a:pPr marL="285750" marR="0" lvl="0" indent="-133350" algn="l" rtl="0">
              <a:spcBef>
                <a:spcPts val="0"/>
              </a:spcBef>
              <a:spcAft>
                <a:spcPts val="0"/>
              </a:spcAft>
              <a:buClr>
                <a:schemeClr val="dk1"/>
              </a:buClr>
              <a:buSzPts val="2400"/>
              <a:buFont typeface="Arial"/>
              <a:buNone/>
            </a:pPr>
            <a:endParaRPr sz="2400" dirty="0">
              <a:solidFill>
                <a:srgbClr val="2E4D66"/>
              </a:solidFill>
              <a:latin typeface="Calibri"/>
              <a:ea typeface="Calibri"/>
              <a:cs typeface="Calibri"/>
              <a:sym typeface="Calibri"/>
            </a:endParaRPr>
          </a:p>
          <a:p>
            <a:pPr marL="285750" marR="0" lvl="0" indent="-285750" algn="l" rtl="0">
              <a:spcBef>
                <a:spcPts val="0"/>
              </a:spcBef>
              <a:spcAft>
                <a:spcPts val="0"/>
              </a:spcAft>
              <a:buClr>
                <a:srgbClr val="2E4D66"/>
              </a:buClr>
              <a:buSzPts val="2400"/>
              <a:buFont typeface="Arial"/>
              <a:buChar char="•"/>
            </a:pPr>
            <a:r>
              <a:rPr lang="fr-FR" sz="2400" b="1" dirty="0">
                <a:solidFill>
                  <a:srgbClr val="2E4D66"/>
                </a:solidFill>
                <a:latin typeface="Calibri"/>
                <a:ea typeface="Calibri"/>
                <a:cs typeface="Calibri"/>
                <a:sym typeface="Calibri"/>
              </a:rPr>
              <a:t>Les impacts du projet </a:t>
            </a:r>
            <a:r>
              <a:rPr lang="fr-FR" sz="2400" dirty="0">
                <a:solidFill>
                  <a:srgbClr val="2E4D66"/>
                </a:solidFill>
                <a:latin typeface="Calibri"/>
                <a:ea typeface="Calibri"/>
                <a:cs typeface="Calibri"/>
                <a:sym typeface="Calibri"/>
              </a:rPr>
              <a:t>sont d’ordre :</a:t>
            </a:r>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ea typeface="Calibri"/>
              <a:cs typeface="Calibri"/>
              <a:sym typeface="Calibri"/>
            </a:endParaRPr>
          </a:p>
          <a:p>
            <a:pPr marL="342900" marR="0" lvl="0" indent="-342900" algn="l" rtl="0">
              <a:spcBef>
                <a:spcPts val="0"/>
              </a:spcBef>
              <a:spcAft>
                <a:spcPts val="0"/>
              </a:spcAft>
              <a:buClr>
                <a:srgbClr val="2E4D66"/>
              </a:buClr>
              <a:buSzPts val="2400"/>
              <a:buFontTx/>
              <a:buChar char="-"/>
            </a:pPr>
            <a:r>
              <a:rPr lang="fr-FR" sz="2400" dirty="0">
                <a:solidFill>
                  <a:srgbClr val="2E4D66"/>
                </a:solidFill>
                <a:latin typeface="Calibri"/>
                <a:ea typeface="Calibri"/>
                <a:cs typeface="Calibri"/>
                <a:sym typeface="Calibri"/>
              </a:rPr>
              <a:t>Sociaux : création de logements disponible dans le parc locatif, formation et montée en compétences des intervenants qui sont aujourd’hui très peu nombreux à pouvoir intervenir, organisation de chantiers participatifs, création d’une communauté autour de l’éco-rénovation </a:t>
            </a:r>
          </a:p>
          <a:p>
            <a:pPr marL="342900" marR="0" lvl="0" indent="-342900" algn="l" rtl="0">
              <a:spcBef>
                <a:spcPts val="0"/>
              </a:spcBef>
              <a:spcAft>
                <a:spcPts val="0"/>
              </a:spcAft>
              <a:buClr>
                <a:srgbClr val="2E4D66"/>
              </a:buClr>
              <a:buSzPts val="2400"/>
              <a:buFontTx/>
              <a:buChar char="-"/>
            </a:pPr>
            <a:r>
              <a:rPr lang="fr-FR" sz="2400" dirty="0">
                <a:solidFill>
                  <a:srgbClr val="2E4D66"/>
                </a:solidFill>
                <a:latin typeface="Calibri"/>
                <a:ea typeface="Calibri"/>
                <a:cs typeface="Calibri"/>
                <a:sym typeface="Calibri"/>
              </a:rPr>
              <a:t>Economiques: création d’emplois dans le domaine des travaux d’éco-rénovation</a:t>
            </a:r>
          </a:p>
          <a:p>
            <a:pPr marL="342900" marR="0" lvl="0" indent="-342900" algn="l" rtl="0">
              <a:spcBef>
                <a:spcPts val="0"/>
              </a:spcBef>
              <a:spcAft>
                <a:spcPts val="0"/>
              </a:spcAft>
              <a:buClr>
                <a:srgbClr val="2E4D66"/>
              </a:buClr>
              <a:buSzPts val="2400"/>
              <a:buFontTx/>
              <a:buChar char="-"/>
            </a:pPr>
            <a:r>
              <a:rPr lang="fr-FR" sz="2400" dirty="0">
                <a:solidFill>
                  <a:srgbClr val="2E4D66"/>
                </a:solidFill>
                <a:latin typeface="Calibri"/>
                <a:ea typeface="Calibri"/>
                <a:cs typeface="Calibri"/>
                <a:sym typeface="Calibri"/>
              </a:rPr>
              <a:t>Environnementaux : en abaissant la consommation en énergie des logements  et en réutilisant des ressources vouées à l’enfouissement ou à l’incinération</a:t>
            </a:r>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ea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ea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ea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ea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dirty="0"/>
          </a:p>
          <a:p>
            <a:pPr marL="285750" marR="0" lvl="0" indent="-133350" algn="l" rtl="0">
              <a:spcBef>
                <a:spcPts val="0"/>
              </a:spcBef>
              <a:spcAft>
                <a:spcPts val="0"/>
              </a:spcAft>
              <a:buClr>
                <a:schemeClr val="dk1"/>
              </a:buClr>
              <a:buSzPts val="2400"/>
              <a:buFont typeface="Arial"/>
              <a:buNone/>
            </a:pPr>
            <a:endParaRPr sz="2400" dirty="0">
              <a:solidFill>
                <a:srgbClr val="2E4D66"/>
              </a:solidFill>
              <a:latin typeface="Calibri"/>
              <a:ea typeface="Calibri"/>
              <a:cs typeface="Calibri"/>
              <a:sym typeface="Calibri"/>
            </a:endParaRPr>
          </a:p>
          <a:p>
            <a:pPr marL="285750" marR="0" lvl="0" indent="-285750" algn="l" rtl="0">
              <a:spcBef>
                <a:spcPts val="0"/>
              </a:spcBef>
              <a:spcAft>
                <a:spcPts val="0"/>
              </a:spcAft>
              <a:buClr>
                <a:srgbClr val="2E4D66"/>
              </a:buClr>
              <a:buSzPts val="2400"/>
              <a:buFont typeface="Arial"/>
              <a:buChar char="•"/>
            </a:pPr>
            <a:r>
              <a:rPr lang="fr-FR" sz="2400" dirty="0">
                <a:solidFill>
                  <a:srgbClr val="2E4D66"/>
                </a:solidFill>
                <a:latin typeface="Calibri"/>
                <a:ea typeface="Calibri"/>
                <a:cs typeface="Calibri"/>
                <a:sym typeface="Calibri"/>
              </a:rPr>
              <a:t>Présentation des solutions envisagées pour lever les risques liés au projet</a:t>
            </a:r>
            <a:endParaRPr lang="fr-FR" dirty="0"/>
          </a:p>
          <a:p>
            <a:pPr marL="0" marR="0" lvl="0" indent="0" algn="l" rtl="0">
              <a:spcBef>
                <a:spcPts val="0"/>
              </a:spcBef>
              <a:spcAft>
                <a:spcPts val="0"/>
              </a:spcAft>
              <a:buNone/>
            </a:pPr>
            <a:endParaRPr sz="1800" dirty="0">
              <a:solidFill>
                <a:srgbClr val="2E4D66"/>
              </a:solidFill>
              <a:latin typeface="Calibri"/>
              <a:ea typeface="Calibri"/>
              <a:cs typeface="Calibri"/>
              <a:sym typeface="Calibri"/>
            </a:endParaRPr>
          </a:p>
          <a:p>
            <a:pPr marL="0" marR="0" lvl="0" indent="0" algn="l" rtl="0">
              <a:spcBef>
                <a:spcPts val="0"/>
              </a:spcBef>
              <a:spcAft>
                <a:spcPts val="0"/>
              </a:spcAft>
              <a:buNone/>
            </a:pPr>
            <a:endParaRPr sz="1800" dirty="0">
              <a:solidFill>
                <a:srgbClr val="2E4D66"/>
              </a:solidFill>
              <a:latin typeface="Calibri"/>
              <a:ea typeface="Calibri"/>
              <a:cs typeface="Calibri"/>
              <a:sym typeface="Calibri"/>
            </a:endParaRPr>
          </a:p>
        </p:txBody>
      </p:sp>
    </p:spTree>
    <p:extLst>
      <p:ext uri="{BB962C8B-B14F-4D97-AF65-F5344CB8AC3E}">
        <p14:creationId xmlns:p14="http://schemas.microsoft.com/office/powerpoint/2010/main" val="4011195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904240" y="134800"/>
            <a:ext cx="10515600" cy="9777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6966"/>
              </a:buClr>
              <a:buSzPts val="6000"/>
              <a:buFont typeface="Calibri"/>
              <a:buNone/>
            </a:pPr>
            <a:r>
              <a:rPr lang="fr-FR" sz="6000" b="1" dirty="0">
                <a:solidFill>
                  <a:srgbClr val="FF6966"/>
                </a:solidFill>
                <a:latin typeface="Calibri"/>
                <a:ea typeface="Calibri"/>
                <a:cs typeface="Calibri"/>
                <a:sym typeface="Calibri"/>
              </a:rPr>
              <a:t>Le marché</a:t>
            </a:r>
            <a:endParaRPr sz="3600" b="1" dirty="0">
              <a:solidFill>
                <a:srgbClr val="FF6966"/>
              </a:solidFill>
            </a:endParaRPr>
          </a:p>
        </p:txBody>
      </p:sp>
      <p:cxnSp>
        <p:nvCxnSpPr>
          <p:cNvPr id="145" name="Google Shape;145;p7"/>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46" name="Google Shape;146;p7"/>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47" name="Google Shape;147;p7"/>
          <p:cNvSpPr/>
          <p:nvPr/>
        </p:nvSpPr>
        <p:spPr>
          <a:xfrm rot="-5400000">
            <a:off x="59944" y="270291"/>
            <a:ext cx="629920" cy="569754"/>
          </a:xfrm>
          <a:prstGeom prst="triangle">
            <a:avLst>
              <a:gd name="adj" fmla="val 50000"/>
            </a:avLst>
          </a:prstGeom>
          <a:solidFill>
            <a:srgbClr val="FF6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7"/>
          <p:cNvSpPr txBox="1"/>
          <p:nvPr/>
        </p:nvSpPr>
        <p:spPr>
          <a:xfrm>
            <a:off x="1059410" y="1474443"/>
            <a:ext cx="9834865" cy="4801274"/>
          </a:xfrm>
          <a:prstGeom prst="rect">
            <a:avLst/>
          </a:prstGeom>
          <a:noFill/>
          <a:ln>
            <a:noFill/>
          </a:ln>
        </p:spPr>
        <p:txBody>
          <a:bodyPr spcFirstLastPara="1" wrap="square" lIns="91425" tIns="45700" rIns="91425" bIns="45700" anchor="t" anchorCtr="0">
            <a:spAutoFit/>
          </a:bodyPr>
          <a:lstStyle/>
          <a:p>
            <a:r>
              <a:rPr lang="fr-FR" sz="2400" b="1" dirty="0">
                <a:solidFill>
                  <a:srgbClr val="2E4D66"/>
                </a:solidFill>
                <a:latin typeface="Calibri"/>
                <a:cs typeface="Calibri"/>
              </a:rPr>
              <a:t>Le contexte de marché </a:t>
            </a:r>
            <a:r>
              <a:rPr lang="fr-FR" sz="2400" dirty="0">
                <a:solidFill>
                  <a:srgbClr val="2E4D66"/>
                </a:solidFill>
                <a:latin typeface="Calibri"/>
                <a:cs typeface="Calibri"/>
              </a:rPr>
              <a:t>:</a:t>
            </a:r>
          </a:p>
          <a:p>
            <a:endParaRPr lang="fr-FR" sz="2400" dirty="0">
              <a:solidFill>
                <a:srgbClr val="2E4D66"/>
              </a:solidFill>
              <a:latin typeface="Calibri"/>
              <a:cs typeface="Calibri"/>
            </a:endParaRPr>
          </a:p>
          <a:p>
            <a:pPr marL="342900" indent="-342900">
              <a:buFont typeface="Arial" panose="020B0604020202020204" pitchFamily="34" charset="0"/>
              <a:buChar char="•"/>
            </a:pPr>
            <a:r>
              <a:rPr lang="fr-FR" sz="2400" dirty="0">
                <a:solidFill>
                  <a:srgbClr val="2E4D66"/>
                </a:solidFill>
                <a:latin typeface="Calibri"/>
                <a:cs typeface="Calibri"/>
              </a:rPr>
              <a:t>La tension locative est très importante : moins 18 % de l’offre an 1 an au niveau national</a:t>
            </a:r>
          </a:p>
          <a:p>
            <a:pPr marL="342900" indent="-342900">
              <a:buFont typeface="Arial" panose="020B0604020202020204" pitchFamily="34" charset="0"/>
              <a:buChar char="•"/>
            </a:pPr>
            <a:r>
              <a:rPr lang="fr-FR" sz="2400" dirty="0">
                <a:solidFill>
                  <a:srgbClr val="2E4D66"/>
                </a:solidFill>
                <a:latin typeface="Calibri"/>
                <a:cs typeface="Calibri"/>
              </a:rPr>
              <a:t>DPE &gt; augmentation du nombre de biens à vendre (interdit à la location)</a:t>
            </a:r>
          </a:p>
          <a:p>
            <a:pPr marL="342900" indent="-342900">
              <a:buFont typeface="Arial" panose="020B0604020202020204" pitchFamily="34" charset="0"/>
              <a:buChar char="•"/>
            </a:pPr>
            <a:r>
              <a:rPr lang="fr-FR" sz="2400" dirty="0">
                <a:solidFill>
                  <a:srgbClr val="2E4D66"/>
                </a:solidFill>
                <a:latin typeface="Calibri"/>
                <a:cs typeface="Calibri"/>
              </a:rPr>
              <a:t>Production de logement neufs en berne (secteur privé et bailleurs sociaux)      518 000 &gt;&lt; 250 000</a:t>
            </a:r>
          </a:p>
          <a:p>
            <a:pPr marL="342900" indent="-342900">
              <a:buFont typeface="Arial" panose="020B0604020202020204" pitchFamily="34" charset="0"/>
              <a:buChar char="•"/>
            </a:pPr>
            <a:r>
              <a:rPr lang="fr-FR" sz="2400" dirty="0">
                <a:solidFill>
                  <a:srgbClr val="2E4D66"/>
                </a:solidFill>
                <a:latin typeface="Calibri"/>
                <a:cs typeface="Calibri"/>
              </a:rPr>
              <a:t>Le secteur de l'immobilier représente 37% des émissions globales de CO₂</a:t>
            </a:r>
          </a:p>
          <a:p>
            <a:pPr marL="342900" indent="-342900">
              <a:buFont typeface="Arial" panose="020B0604020202020204" pitchFamily="34" charset="0"/>
              <a:buChar char="•"/>
            </a:pPr>
            <a:r>
              <a:rPr lang="fr-FR" sz="2400" dirty="0">
                <a:solidFill>
                  <a:srgbClr val="2E4D66"/>
                </a:solidFill>
                <a:latin typeface="Calibri"/>
                <a:cs typeface="Calibri"/>
              </a:rPr>
              <a:t>Financement de la retraite ?</a:t>
            </a:r>
          </a:p>
          <a:p>
            <a:pPr marL="342900" indent="-342900">
              <a:buFont typeface="Arial" panose="020B0604020202020204" pitchFamily="34" charset="0"/>
              <a:buChar char="•"/>
            </a:pPr>
            <a:r>
              <a:rPr lang="fr-FR" sz="2400" dirty="0">
                <a:solidFill>
                  <a:srgbClr val="2E4D66"/>
                </a:solidFill>
                <a:latin typeface="Calibri"/>
                <a:cs typeface="Calibri"/>
              </a:rPr>
              <a:t>Taux bancaire bonifié pour les investisseurs qui réalisent des travaux immédiatement après l’achat (-0,3%)</a:t>
            </a:r>
          </a:p>
          <a:p>
            <a:pPr marL="0" marR="0" lvl="0" indent="0" algn="l" rtl="0">
              <a:spcBef>
                <a:spcPts val="0"/>
              </a:spcBef>
              <a:spcAft>
                <a:spcPts val="0"/>
              </a:spcAft>
              <a:buNone/>
            </a:pPr>
            <a:endParaRPr sz="2400" dirty="0">
              <a:solidFill>
                <a:srgbClr val="2E4D66"/>
              </a:solidFill>
              <a:latin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7457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904240" y="134800"/>
            <a:ext cx="10515600" cy="9777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6966"/>
              </a:buClr>
              <a:buSzPts val="6000"/>
              <a:buFont typeface="Calibri"/>
              <a:buNone/>
            </a:pPr>
            <a:r>
              <a:rPr lang="fr-FR" sz="6000" b="1" dirty="0">
                <a:solidFill>
                  <a:srgbClr val="FF6966"/>
                </a:solidFill>
                <a:latin typeface="Calibri"/>
                <a:ea typeface="Calibri"/>
                <a:cs typeface="Calibri"/>
                <a:sym typeface="Calibri"/>
              </a:rPr>
              <a:t>Le marché</a:t>
            </a:r>
            <a:endParaRPr sz="3600" b="1" dirty="0">
              <a:solidFill>
                <a:srgbClr val="FF6966"/>
              </a:solidFill>
            </a:endParaRPr>
          </a:p>
        </p:txBody>
      </p:sp>
      <p:cxnSp>
        <p:nvCxnSpPr>
          <p:cNvPr id="145" name="Google Shape;145;p7"/>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46" name="Google Shape;146;p7"/>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47" name="Google Shape;147;p7"/>
          <p:cNvSpPr/>
          <p:nvPr/>
        </p:nvSpPr>
        <p:spPr>
          <a:xfrm rot="-5400000">
            <a:off x="59944" y="270291"/>
            <a:ext cx="629920" cy="569754"/>
          </a:xfrm>
          <a:prstGeom prst="triangle">
            <a:avLst>
              <a:gd name="adj" fmla="val 50000"/>
            </a:avLst>
          </a:prstGeom>
          <a:solidFill>
            <a:srgbClr val="FF6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7"/>
          <p:cNvSpPr txBox="1"/>
          <p:nvPr/>
        </p:nvSpPr>
        <p:spPr>
          <a:xfrm>
            <a:off x="1244607" y="1414790"/>
            <a:ext cx="9834865" cy="5078273"/>
          </a:xfrm>
          <a:prstGeom prst="rect">
            <a:avLst/>
          </a:prstGeom>
          <a:noFill/>
          <a:ln>
            <a:noFill/>
          </a:ln>
        </p:spPr>
        <p:txBody>
          <a:bodyPr spcFirstLastPara="1" wrap="square" lIns="91425" tIns="45700" rIns="91425" bIns="45700" anchor="t" anchorCtr="0">
            <a:spAutoFit/>
          </a:bodyPr>
          <a:lstStyle/>
          <a:p>
            <a:r>
              <a:rPr lang="fr-FR" sz="2400" b="1" dirty="0">
                <a:solidFill>
                  <a:srgbClr val="2E4D66"/>
                </a:solidFill>
                <a:latin typeface="Calibri"/>
                <a:cs typeface="Calibri"/>
              </a:rPr>
              <a:t>Le marché d’Emeraude précisément </a:t>
            </a:r>
            <a:r>
              <a:rPr lang="fr-FR" sz="2400" dirty="0">
                <a:solidFill>
                  <a:srgbClr val="2E4D66"/>
                </a:solidFill>
                <a:latin typeface="Calibri"/>
                <a:cs typeface="Calibri"/>
              </a:rPr>
              <a:t>: </a:t>
            </a:r>
          </a:p>
          <a:p>
            <a:endParaRPr lang="fr-FR" sz="2400" dirty="0">
              <a:solidFill>
                <a:srgbClr val="2E4D66"/>
              </a:solidFill>
              <a:latin typeface="Calibri"/>
              <a:cs typeface="Calibri"/>
            </a:endParaRPr>
          </a:p>
          <a:p>
            <a:pPr marL="342900" indent="-342900">
              <a:buFont typeface="Arial" panose="020B0604020202020204" pitchFamily="34" charset="0"/>
              <a:buChar char="•"/>
            </a:pPr>
            <a:r>
              <a:rPr lang="fr-FR" sz="2400" dirty="0">
                <a:solidFill>
                  <a:srgbClr val="2E4D66"/>
                </a:solidFill>
                <a:latin typeface="Calibri"/>
                <a:cs typeface="Calibri"/>
              </a:rPr>
              <a:t>Orléans - zone tendue (sept 2023)</a:t>
            </a:r>
          </a:p>
          <a:p>
            <a:pPr marL="342900" indent="-342900">
              <a:buFont typeface="Arial" panose="020B0604020202020204" pitchFamily="34" charset="0"/>
              <a:buChar char="•"/>
            </a:pPr>
            <a:r>
              <a:rPr lang="fr-FR" sz="2400" dirty="0">
                <a:solidFill>
                  <a:srgbClr val="2E4D66"/>
                </a:solidFill>
                <a:latin typeface="Calibri"/>
                <a:cs typeface="Calibri"/>
              </a:rPr>
              <a:t>La loi ALUR définit la zone tendue comme une zone d’urbanisation continue, de plus de 50 000 habitants, où l’offre et la demande de logements est déséquilibrée, entraînant des difficultés d’accès au logement</a:t>
            </a:r>
          </a:p>
          <a:p>
            <a:pPr marL="342900" indent="-342900">
              <a:buFont typeface="Arial" panose="020B0604020202020204" pitchFamily="34" charset="0"/>
              <a:buChar char="•"/>
            </a:pPr>
            <a:r>
              <a:rPr lang="fr-FR" sz="2400" dirty="0">
                <a:solidFill>
                  <a:srgbClr val="2E4D66"/>
                </a:solidFill>
                <a:latin typeface="Calibri"/>
                <a:cs typeface="Calibri"/>
              </a:rPr>
              <a:t>Moins de 8 % de vacance locative </a:t>
            </a:r>
          </a:p>
          <a:p>
            <a:pPr marL="342900" indent="-342900">
              <a:buFont typeface="Arial" panose="020B0604020202020204" pitchFamily="34" charset="0"/>
              <a:buChar char="•"/>
            </a:pPr>
            <a:r>
              <a:rPr lang="fr-FR" sz="2400" dirty="0">
                <a:solidFill>
                  <a:srgbClr val="2E4D66"/>
                </a:solidFill>
                <a:latin typeface="Calibri"/>
                <a:cs typeface="Calibri"/>
              </a:rPr>
              <a:t> 70% du parc d’avant 1990 dont 50% de passoires thermiques (E/F/G) soit + de 24 000 logements</a:t>
            </a:r>
          </a:p>
          <a:p>
            <a:pPr marL="342900" indent="-342900">
              <a:buFont typeface="Arial" panose="020B0604020202020204" pitchFamily="34" charset="0"/>
              <a:buChar char="•"/>
            </a:pPr>
            <a:r>
              <a:rPr lang="fr-FR" sz="2400" dirty="0">
                <a:solidFill>
                  <a:srgbClr val="2E4D66"/>
                </a:solidFill>
                <a:latin typeface="Calibri"/>
                <a:cs typeface="Calibri"/>
              </a:rPr>
              <a:t>63% de locataires – Population en croissance – objectif métropole 27000 étudiants en 2027 (contre 19000 en 2021)</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6371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904240" y="134800"/>
            <a:ext cx="10515600" cy="9777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6966"/>
              </a:buClr>
              <a:buSzPts val="6000"/>
              <a:buFont typeface="Calibri"/>
              <a:buNone/>
            </a:pPr>
            <a:r>
              <a:rPr lang="fr-FR" sz="6000" b="1" dirty="0">
                <a:solidFill>
                  <a:srgbClr val="FF6966"/>
                </a:solidFill>
                <a:latin typeface="Calibri"/>
                <a:ea typeface="Calibri"/>
                <a:cs typeface="Calibri"/>
                <a:sym typeface="Calibri"/>
              </a:rPr>
              <a:t>Le marché</a:t>
            </a:r>
            <a:endParaRPr sz="3600" b="1" dirty="0">
              <a:solidFill>
                <a:srgbClr val="FF6966"/>
              </a:solidFill>
            </a:endParaRPr>
          </a:p>
        </p:txBody>
      </p:sp>
      <p:cxnSp>
        <p:nvCxnSpPr>
          <p:cNvPr id="145" name="Google Shape;145;p7"/>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46" name="Google Shape;146;p7"/>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47" name="Google Shape;147;p7"/>
          <p:cNvSpPr/>
          <p:nvPr/>
        </p:nvSpPr>
        <p:spPr>
          <a:xfrm rot="-5400000">
            <a:off x="59944" y="270291"/>
            <a:ext cx="629920" cy="569754"/>
          </a:xfrm>
          <a:prstGeom prst="triangle">
            <a:avLst>
              <a:gd name="adj" fmla="val 50000"/>
            </a:avLst>
          </a:prstGeom>
          <a:solidFill>
            <a:srgbClr val="FF6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7"/>
          <p:cNvSpPr txBox="1"/>
          <p:nvPr/>
        </p:nvSpPr>
        <p:spPr>
          <a:xfrm>
            <a:off x="1238519" y="2009416"/>
            <a:ext cx="9834865" cy="1384954"/>
          </a:xfrm>
          <a:prstGeom prst="rect">
            <a:avLst/>
          </a:prstGeom>
          <a:noFill/>
          <a:ln>
            <a:noFill/>
          </a:ln>
        </p:spPr>
        <p:txBody>
          <a:bodyPr spcFirstLastPara="1" wrap="square" lIns="91425" tIns="45700" rIns="91425" bIns="45700" anchor="t" anchorCtr="0">
            <a:spAutoFit/>
          </a:bodyPr>
          <a:lstStyle/>
          <a:p>
            <a:r>
              <a:rPr lang="fr-FR" sz="2400" b="1" dirty="0">
                <a:solidFill>
                  <a:srgbClr val="2E4D66"/>
                </a:solidFill>
                <a:latin typeface="Calibri"/>
                <a:cs typeface="Calibri"/>
              </a:rPr>
              <a:t>La situation</a:t>
            </a:r>
            <a:r>
              <a:rPr lang="fr-FR" sz="2400" dirty="0">
                <a:solidFill>
                  <a:srgbClr val="2E4D66"/>
                </a:solidFill>
                <a:latin typeface="Calibri"/>
                <a:cs typeface="Calibri"/>
              </a:rPr>
              <a:t>: </a:t>
            </a:r>
          </a:p>
          <a:p>
            <a:endParaRPr lang="fr-FR" sz="2400" dirty="0">
              <a:solidFill>
                <a:srgbClr val="2E4D66"/>
              </a:solidFill>
              <a:latin typeface="Calibri"/>
              <a:cs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 name="Image 4">
            <a:extLst>
              <a:ext uri="{FF2B5EF4-FFF2-40B4-BE49-F238E27FC236}">
                <a16:creationId xmlns:a16="http://schemas.microsoft.com/office/drawing/2014/main" id="{939AC320-E0C9-4937-B563-660FE63AC287}"/>
              </a:ext>
            </a:extLst>
          </p:cNvPr>
          <p:cNvPicPr>
            <a:picLocks noChangeAspect="1"/>
          </p:cNvPicPr>
          <p:nvPr/>
        </p:nvPicPr>
        <p:blipFill rotWithShape="1">
          <a:blip r:embed="rId4"/>
          <a:srcRect t="20069" r="2655" b="43092"/>
          <a:stretch/>
        </p:blipFill>
        <p:spPr>
          <a:xfrm>
            <a:off x="221778" y="2750525"/>
            <a:ext cx="11868346" cy="2526385"/>
          </a:xfrm>
          <a:prstGeom prst="rect">
            <a:avLst/>
          </a:prstGeom>
        </p:spPr>
      </p:pic>
    </p:spTree>
    <p:extLst>
      <p:ext uri="{BB962C8B-B14F-4D97-AF65-F5344CB8AC3E}">
        <p14:creationId xmlns:p14="http://schemas.microsoft.com/office/powerpoint/2010/main" val="2638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933704" y="127265"/>
            <a:ext cx="10515600" cy="880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4D66"/>
              </a:buClr>
              <a:buSzPts val="5400"/>
              <a:buFont typeface="Calibri"/>
              <a:buNone/>
            </a:pPr>
            <a:r>
              <a:rPr lang="fr-FR" sz="5400" b="1">
                <a:solidFill>
                  <a:srgbClr val="2E4D66"/>
                </a:solidFill>
                <a:latin typeface="Calibri"/>
                <a:ea typeface="Calibri"/>
                <a:cs typeface="Calibri"/>
                <a:sym typeface="Calibri"/>
              </a:rPr>
              <a:t>Rappel du projet</a:t>
            </a:r>
            <a:endParaRPr sz="3240" b="1">
              <a:solidFill>
                <a:srgbClr val="2E4D66"/>
              </a:solidFill>
            </a:endParaRPr>
          </a:p>
        </p:txBody>
      </p:sp>
      <p:cxnSp>
        <p:nvCxnSpPr>
          <p:cNvPr id="108" name="Google Shape;108;p3"/>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09" name="Google Shape;109;p3"/>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10" name="Google Shape;110;p3"/>
          <p:cNvSpPr/>
          <p:nvPr/>
        </p:nvSpPr>
        <p:spPr>
          <a:xfrm rot="-5400000">
            <a:off x="59944" y="270291"/>
            <a:ext cx="629920" cy="569754"/>
          </a:xfrm>
          <a:prstGeom prst="triangle">
            <a:avLst>
              <a:gd name="adj" fmla="val 50000"/>
            </a:avLst>
          </a:prstGeom>
          <a:solidFill>
            <a:srgbClr val="2E4D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3"/>
          <p:cNvSpPr txBox="1"/>
          <p:nvPr/>
        </p:nvSpPr>
        <p:spPr>
          <a:xfrm>
            <a:off x="933704" y="1695134"/>
            <a:ext cx="10056351" cy="2062063"/>
          </a:xfrm>
          <a:prstGeom prst="rect">
            <a:avLst/>
          </a:prstGeom>
          <a:noFill/>
          <a:ln>
            <a:noFill/>
          </a:ln>
        </p:spPr>
        <p:txBody>
          <a:bodyPr spcFirstLastPara="1" wrap="square" lIns="91425" tIns="45700" rIns="91425" bIns="45700" anchor="t" anchorCtr="0">
            <a:spAutoFit/>
          </a:bodyPr>
          <a:lstStyle/>
          <a:p>
            <a:pPr marL="0" indent="0" algn="ctr">
              <a:buNone/>
            </a:pPr>
            <a:endParaRPr lang="fr-FR" sz="2800" dirty="0"/>
          </a:p>
          <a:p>
            <a:pPr marL="0" indent="0" algn="ctr">
              <a:buNone/>
            </a:pPr>
            <a:endParaRPr lang="fr-FR" sz="2800" dirty="0"/>
          </a:p>
          <a:p>
            <a:pPr algn="ctr">
              <a:buClr>
                <a:srgbClr val="2E4D66"/>
              </a:buClr>
              <a:buSzPts val="2400"/>
            </a:pPr>
            <a:r>
              <a:rPr lang="fr-FR" sz="2400" b="1" dirty="0">
                <a:solidFill>
                  <a:srgbClr val="2E4D66"/>
                </a:solidFill>
                <a:latin typeface="Calibri"/>
                <a:cs typeface="Calibri"/>
              </a:rPr>
              <a:t>Si Emeraude pouvait changer les choses, j’aimerai qu’elle apporte des solutions de rénovation de logements innovantes, écologiques et solidaires s’appuyant sur des ressources locales.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904240" y="134800"/>
            <a:ext cx="10515600" cy="9777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6966"/>
              </a:buClr>
              <a:buSzPts val="6000"/>
              <a:buFont typeface="Calibri"/>
              <a:buNone/>
            </a:pPr>
            <a:r>
              <a:rPr lang="fr-FR" sz="6000" b="1">
                <a:solidFill>
                  <a:srgbClr val="FF6966"/>
                </a:solidFill>
                <a:latin typeface="Calibri"/>
                <a:ea typeface="Calibri"/>
                <a:cs typeface="Calibri"/>
                <a:sym typeface="Calibri"/>
              </a:rPr>
              <a:t>L’accès au marché</a:t>
            </a:r>
            <a:endParaRPr sz="3600" b="1">
              <a:solidFill>
                <a:srgbClr val="FF6966"/>
              </a:solidFill>
            </a:endParaRPr>
          </a:p>
        </p:txBody>
      </p:sp>
      <p:cxnSp>
        <p:nvCxnSpPr>
          <p:cNvPr id="145" name="Google Shape;145;p7"/>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46" name="Google Shape;146;p7"/>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47" name="Google Shape;147;p7"/>
          <p:cNvSpPr/>
          <p:nvPr/>
        </p:nvSpPr>
        <p:spPr>
          <a:xfrm rot="-5400000">
            <a:off x="59944" y="270291"/>
            <a:ext cx="629920" cy="569754"/>
          </a:xfrm>
          <a:prstGeom prst="triangle">
            <a:avLst>
              <a:gd name="adj" fmla="val 50000"/>
            </a:avLst>
          </a:prstGeom>
          <a:solidFill>
            <a:srgbClr val="FF6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7"/>
          <p:cNvSpPr txBox="1"/>
          <p:nvPr/>
        </p:nvSpPr>
        <p:spPr>
          <a:xfrm>
            <a:off x="1325880" y="993236"/>
            <a:ext cx="9834865" cy="5724604"/>
          </a:xfrm>
          <a:prstGeom prst="rect">
            <a:avLst/>
          </a:prstGeom>
          <a:noFill/>
          <a:ln>
            <a:noFill/>
          </a:ln>
        </p:spPr>
        <p:txBody>
          <a:bodyPr spcFirstLastPara="1" wrap="square" lIns="91425" tIns="45700" rIns="91425" bIns="45700" anchor="t" anchorCtr="0">
            <a:spAutoFit/>
          </a:bodyPr>
          <a:lstStyle/>
          <a:p>
            <a:r>
              <a:rPr lang="fr-FR" sz="2400" b="1" dirty="0">
                <a:solidFill>
                  <a:srgbClr val="2E4D66"/>
                </a:solidFill>
                <a:latin typeface="Calibri"/>
                <a:cs typeface="Calibri"/>
              </a:rPr>
              <a:t>Marketing</a:t>
            </a:r>
            <a:r>
              <a:rPr lang="fr-FR" sz="2400" dirty="0">
                <a:solidFill>
                  <a:srgbClr val="2E4D66"/>
                </a:solidFill>
                <a:latin typeface="Calibri"/>
                <a:cs typeface="Calibri"/>
              </a:rPr>
              <a:t>: </a:t>
            </a:r>
          </a:p>
          <a:p>
            <a:r>
              <a:rPr lang="fr-FR" sz="1800" dirty="0">
                <a:solidFill>
                  <a:srgbClr val="2E4D66"/>
                </a:solidFill>
                <a:latin typeface="Calibri"/>
                <a:cs typeface="Calibri"/>
              </a:rPr>
              <a:t>La solution: Investissement immobilier écoresponsable et engagé clé en main</a:t>
            </a:r>
          </a:p>
          <a:p>
            <a:r>
              <a:rPr lang="fr-FR" sz="1800" dirty="0">
                <a:solidFill>
                  <a:srgbClr val="2E4D66"/>
                </a:solidFill>
                <a:latin typeface="Calibri"/>
                <a:cs typeface="Calibri"/>
              </a:rPr>
              <a:t>La différenciation : Eco-rénovation, démarche engagée et solidaire</a:t>
            </a:r>
          </a:p>
          <a:p>
            <a:r>
              <a:rPr lang="fr-FR" sz="1800" dirty="0">
                <a:solidFill>
                  <a:srgbClr val="2E4D66"/>
                </a:solidFill>
                <a:latin typeface="Calibri"/>
                <a:cs typeface="Calibri"/>
              </a:rPr>
              <a:t>Besoin des clients : </a:t>
            </a:r>
          </a:p>
          <a:p>
            <a:pPr lvl="1">
              <a:buFont typeface="Wingdings" panose="05000000000000000000" pitchFamily="2" charset="2"/>
              <a:buChar char="§"/>
            </a:pPr>
            <a:r>
              <a:rPr lang="fr-FR" sz="1800" dirty="0">
                <a:solidFill>
                  <a:srgbClr val="2E4D66"/>
                </a:solidFill>
                <a:latin typeface="Calibri"/>
                <a:cs typeface="Calibri"/>
              </a:rPr>
              <a:t>Profil 1 : Je veux investir dans l’immobilier (financer ma retraite, créer du patrimoine pour moi, pour mes enfants ) et si c’est écologique c’est mieux !</a:t>
            </a:r>
          </a:p>
          <a:p>
            <a:pPr lvl="1">
              <a:buFont typeface="Wingdings" panose="05000000000000000000" pitchFamily="2" charset="2"/>
              <a:buChar char="§"/>
            </a:pPr>
            <a:r>
              <a:rPr lang="fr-FR" sz="1800" dirty="0">
                <a:solidFill>
                  <a:srgbClr val="2E4D66"/>
                </a:solidFill>
                <a:latin typeface="Calibri"/>
                <a:cs typeface="Calibri"/>
              </a:rPr>
              <a:t>Profil 2 : J’ai des moyens financiers, je pourrai faire quelque chose pour préserver l’environnement et être utile aux autres, « je culpabilise un peu » </a:t>
            </a:r>
          </a:p>
          <a:p>
            <a:r>
              <a:rPr lang="fr-FR" sz="1800" dirty="0">
                <a:solidFill>
                  <a:srgbClr val="2E4D66"/>
                </a:solidFill>
                <a:latin typeface="Calibri"/>
                <a:cs typeface="Calibri"/>
              </a:rPr>
              <a:t>La promesse : </a:t>
            </a:r>
          </a:p>
          <a:p>
            <a:pPr lvl="1">
              <a:buFont typeface="Arial" panose="020B0604020202020204" pitchFamily="34" charset="0"/>
              <a:buChar char="•"/>
            </a:pPr>
            <a:r>
              <a:rPr lang="fr-FR" sz="1800" dirty="0">
                <a:solidFill>
                  <a:srgbClr val="2E4D66"/>
                </a:solidFill>
                <a:latin typeface="Calibri"/>
                <a:cs typeface="Calibri"/>
              </a:rPr>
              <a:t>Ne pas choisir entre créer de la valeur, préserver l’environnement et être utile aux autres</a:t>
            </a:r>
          </a:p>
          <a:p>
            <a:pPr lvl="1">
              <a:buFont typeface="Arial" panose="020B0604020202020204" pitchFamily="34" charset="0"/>
              <a:buChar char="•"/>
            </a:pPr>
            <a:r>
              <a:rPr lang="fr-FR" sz="1800" dirty="0">
                <a:solidFill>
                  <a:srgbClr val="2E4D66"/>
                </a:solidFill>
                <a:latin typeface="Calibri"/>
                <a:cs typeface="Calibri"/>
              </a:rPr>
              <a:t>La solution aide les particuliers qui veulent investir dans l’immobilier en évitant le stress lié à une démarche complexe et en leur permettant de constituer un patrimoine en étant éco-responsable et engagés.</a:t>
            </a:r>
          </a:p>
          <a:p>
            <a:r>
              <a:rPr lang="fr-FR" sz="1800" dirty="0">
                <a:solidFill>
                  <a:srgbClr val="2E4D66"/>
                </a:solidFill>
                <a:latin typeface="Calibri"/>
                <a:cs typeface="Calibri"/>
              </a:rPr>
              <a:t>La preuve : </a:t>
            </a:r>
          </a:p>
          <a:p>
            <a:pPr lvl="1">
              <a:buFont typeface="Arial" panose="020B0604020202020204" pitchFamily="34" charset="0"/>
              <a:buChar char="•"/>
            </a:pPr>
            <a:r>
              <a:rPr lang="fr-FR" sz="1800" dirty="0">
                <a:solidFill>
                  <a:srgbClr val="2E4D66"/>
                </a:solidFill>
                <a:latin typeface="Calibri"/>
                <a:cs typeface="Calibri"/>
              </a:rPr>
              <a:t>Profil 1 : C’est un investissement rentable, peu risqué et en plus éco-responsable et engagé</a:t>
            </a:r>
          </a:p>
          <a:p>
            <a:pPr lvl="1">
              <a:buFont typeface="Arial" panose="020B0604020202020204" pitchFamily="34" charset="0"/>
              <a:buChar char="•"/>
            </a:pPr>
            <a:r>
              <a:rPr lang="fr-FR" sz="1800" dirty="0">
                <a:solidFill>
                  <a:srgbClr val="2E4D66"/>
                </a:solidFill>
                <a:latin typeface="Calibri"/>
                <a:cs typeface="Calibri"/>
              </a:rPr>
              <a:t>Profil 2 : A chaque étape du projet c’est le projet le + écolo et le + engagé des solutions qui existent aujourd’hui dans le domaine </a:t>
            </a:r>
          </a:p>
          <a:p>
            <a:r>
              <a:rPr lang="fr-FR" sz="1800" dirty="0">
                <a:solidFill>
                  <a:srgbClr val="2E4D66"/>
                </a:solidFill>
                <a:latin typeface="Calibri"/>
                <a:cs typeface="Calibri"/>
              </a:rPr>
              <a:t>Les clients : Particuliers 35-50 ans – 30% des habitants de la métropole</a:t>
            </a:r>
          </a:p>
          <a:p>
            <a:r>
              <a:rPr lang="fr-FR" sz="1800" dirty="0">
                <a:solidFill>
                  <a:srgbClr val="2E4D66"/>
                </a:solidFill>
                <a:latin typeface="Calibri"/>
                <a:cs typeface="Calibri"/>
              </a:rPr>
              <a:t>Prix : 8 % de l’opération (acquisition et travaux) – mini 12 k€ TTC</a:t>
            </a:r>
            <a:endParaRPr sz="1800" dirty="0">
              <a:solidFill>
                <a:srgbClr val="2E4D66"/>
              </a:solidFill>
              <a:latin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290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904240" y="134800"/>
            <a:ext cx="10515600" cy="9777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6966"/>
              </a:buClr>
              <a:buSzPts val="6000"/>
              <a:buFont typeface="Calibri"/>
              <a:buNone/>
            </a:pPr>
            <a:r>
              <a:rPr lang="fr-FR" sz="6000" b="1">
                <a:solidFill>
                  <a:srgbClr val="FF6966"/>
                </a:solidFill>
                <a:latin typeface="Calibri"/>
                <a:ea typeface="Calibri"/>
                <a:cs typeface="Calibri"/>
                <a:sym typeface="Calibri"/>
              </a:rPr>
              <a:t>L’accès au marché</a:t>
            </a:r>
            <a:endParaRPr sz="3600" b="1">
              <a:solidFill>
                <a:srgbClr val="FF6966"/>
              </a:solidFill>
            </a:endParaRPr>
          </a:p>
        </p:txBody>
      </p:sp>
      <p:cxnSp>
        <p:nvCxnSpPr>
          <p:cNvPr id="145" name="Google Shape;145;p7"/>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46" name="Google Shape;146;p7"/>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47" name="Google Shape;147;p7"/>
          <p:cNvSpPr/>
          <p:nvPr/>
        </p:nvSpPr>
        <p:spPr>
          <a:xfrm rot="-5400000">
            <a:off x="59944" y="270291"/>
            <a:ext cx="629920" cy="569754"/>
          </a:xfrm>
          <a:prstGeom prst="triangle">
            <a:avLst>
              <a:gd name="adj" fmla="val 50000"/>
            </a:avLst>
          </a:prstGeom>
          <a:solidFill>
            <a:srgbClr val="FF6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7"/>
          <p:cNvSpPr txBox="1"/>
          <p:nvPr/>
        </p:nvSpPr>
        <p:spPr>
          <a:xfrm>
            <a:off x="904240" y="1112541"/>
            <a:ext cx="9834865" cy="4493497"/>
          </a:xfrm>
          <a:prstGeom prst="rect">
            <a:avLst/>
          </a:prstGeom>
          <a:noFill/>
          <a:ln>
            <a:noFill/>
          </a:ln>
        </p:spPr>
        <p:txBody>
          <a:bodyPr spcFirstLastPara="1" wrap="square" lIns="91425" tIns="45700" rIns="91425" bIns="45700" anchor="t" anchorCtr="0">
            <a:spAutoFit/>
          </a:bodyPr>
          <a:lstStyle/>
          <a:p>
            <a:r>
              <a:rPr lang="fr-FR" sz="2400" b="1" dirty="0">
                <a:solidFill>
                  <a:srgbClr val="2E4D66"/>
                </a:solidFill>
                <a:latin typeface="Calibri"/>
                <a:cs typeface="Calibri"/>
              </a:rPr>
              <a:t>Stratégie de communication </a:t>
            </a:r>
            <a:r>
              <a:rPr lang="fr-FR" sz="2400" dirty="0">
                <a:solidFill>
                  <a:srgbClr val="2E4D66"/>
                </a:solidFill>
                <a:latin typeface="Calibri"/>
                <a:cs typeface="Calibri"/>
              </a:rPr>
              <a:t>: </a:t>
            </a:r>
          </a:p>
          <a:p>
            <a:endParaRPr lang="fr-FR" sz="2400" dirty="0">
              <a:solidFill>
                <a:srgbClr val="2E4D66"/>
              </a:solidFill>
              <a:latin typeface="Calibri"/>
              <a:cs typeface="Calibri"/>
            </a:endParaRPr>
          </a:p>
          <a:p>
            <a:pPr marL="342900" lvl="1" indent="-342900">
              <a:buFont typeface="Arial" panose="020B0604020202020204" pitchFamily="34" charset="0"/>
              <a:buChar char="•"/>
            </a:pPr>
            <a:r>
              <a:rPr lang="fr-FR" sz="2000" dirty="0">
                <a:solidFill>
                  <a:srgbClr val="2E4D66"/>
                </a:solidFill>
                <a:latin typeface="Calibri"/>
                <a:cs typeface="Calibri"/>
              </a:rPr>
              <a:t>Nom / Logo / Charte graphique</a:t>
            </a:r>
          </a:p>
          <a:p>
            <a:pPr marL="342900" lvl="1" indent="-342900">
              <a:buFont typeface="Arial" panose="020B0604020202020204" pitchFamily="34" charset="0"/>
              <a:buChar char="•"/>
            </a:pPr>
            <a:r>
              <a:rPr lang="fr-FR" sz="2000" dirty="0">
                <a:solidFill>
                  <a:srgbClr val="2E4D66"/>
                </a:solidFill>
                <a:latin typeface="Calibri"/>
                <a:cs typeface="Calibri"/>
              </a:rPr>
              <a:t>Mise en place de la veille informationnelle : </a:t>
            </a:r>
            <a:r>
              <a:rPr lang="fr-FR" sz="2000" dirty="0" err="1">
                <a:solidFill>
                  <a:srgbClr val="2E4D66"/>
                </a:solidFill>
                <a:latin typeface="Calibri"/>
                <a:cs typeface="Calibri"/>
              </a:rPr>
              <a:t>Feedly</a:t>
            </a:r>
            <a:r>
              <a:rPr lang="fr-FR" sz="2000" dirty="0">
                <a:solidFill>
                  <a:srgbClr val="2E4D66"/>
                </a:solidFill>
                <a:latin typeface="Calibri"/>
                <a:cs typeface="Calibri"/>
              </a:rPr>
              <a:t> / Scoop.it/ </a:t>
            </a:r>
            <a:r>
              <a:rPr lang="fr-FR" sz="2000" dirty="0" err="1">
                <a:solidFill>
                  <a:srgbClr val="2E4D66"/>
                </a:solidFill>
                <a:latin typeface="Calibri"/>
                <a:cs typeface="Calibri"/>
              </a:rPr>
              <a:t>Flipboard</a:t>
            </a:r>
            <a:r>
              <a:rPr lang="fr-FR" sz="2000" dirty="0">
                <a:solidFill>
                  <a:srgbClr val="2E4D66"/>
                </a:solidFill>
                <a:latin typeface="Calibri"/>
                <a:cs typeface="Calibri"/>
              </a:rPr>
              <a:t> / Google </a:t>
            </a:r>
            <a:r>
              <a:rPr lang="fr-FR" sz="2000" dirty="0" err="1">
                <a:solidFill>
                  <a:srgbClr val="2E4D66"/>
                </a:solidFill>
                <a:latin typeface="Calibri"/>
                <a:cs typeface="Calibri"/>
              </a:rPr>
              <a:t>alerts</a:t>
            </a:r>
            <a:endParaRPr lang="fr-FR" sz="2000" dirty="0">
              <a:solidFill>
                <a:srgbClr val="2E4D66"/>
              </a:solidFill>
              <a:latin typeface="Calibri"/>
              <a:cs typeface="Calibri"/>
            </a:endParaRPr>
          </a:p>
          <a:p>
            <a:pPr marL="342900" lvl="1" indent="-342900">
              <a:buFont typeface="Arial" panose="020B0604020202020204" pitchFamily="34" charset="0"/>
              <a:buChar char="•"/>
            </a:pPr>
            <a:r>
              <a:rPr lang="fr-FR" sz="2000" dirty="0">
                <a:solidFill>
                  <a:srgbClr val="2E4D66"/>
                </a:solidFill>
                <a:latin typeface="Calibri"/>
                <a:cs typeface="Calibri"/>
              </a:rPr>
              <a:t>Supports de communication : 1 site internet Vitrine - opérationnel 1,5 mois avant le lancement</a:t>
            </a:r>
          </a:p>
          <a:p>
            <a:pPr marL="342900" lvl="1" indent="-342900">
              <a:buFont typeface="Arial" panose="020B0604020202020204" pitchFamily="34" charset="0"/>
              <a:buChar char="•"/>
            </a:pPr>
            <a:r>
              <a:rPr lang="fr-FR" sz="2000" dirty="0">
                <a:solidFill>
                  <a:srgbClr val="2E4D66"/>
                </a:solidFill>
                <a:latin typeface="Calibri"/>
                <a:cs typeface="Calibri"/>
              </a:rPr>
              <a:t>Communiqué de presse : 1 mois avant le démarrage</a:t>
            </a:r>
          </a:p>
          <a:p>
            <a:pPr marL="342900" lvl="1" indent="-342900">
              <a:buFont typeface="Arial" panose="020B0604020202020204" pitchFamily="34" charset="0"/>
              <a:buChar char="•"/>
            </a:pPr>
            <a:r>
              <a:rPr lang="fr-FR" sz="2000" dirty="0">
                <a:solidFill>
                  <a:srgbClr val="2E4D66"/>
                </a:solidFill>
                <a:latin typeface="Calibri"/>
                <a:cs typeface="Calibri"/>
              </a:rPr>
              <a:t>Web et réseaux sociaux : Méta (Facebook + Instagram) / LinkedIn : pages opérationnelles au démarrage</a:t>
            </a:r>
          </a:p>
          <a:p>
            <a:pPr marL="342900" lvl="1" indent="-342900">
              <a:buFont typeface="Arial" panose="020B0604020202020204" pitchFamily="34" charset="0"/>
              <a:buChar char="•"/>
            </a:pPr>
            <a:r>
              <a:rPr lang="fr-FR" sz="2000" dirty="0">
                <a:solidFill>
                  <a:srgbClr val="2E4D66"/>
                </a:solidFill>
                <a:latin typeface="Calibri"/>
                <a:cs typeface="Calibri"/>
              </a:rPr>
              <a:t>Publicité réalisée sur Méta + Post sur LinkedIn</a:t>
            </a:r>
          </a:p>
          <a:p>
            <a:pPr marL="342900" lvl="1" indent="-342900">
              <a:buFont typeface="Arial" panose="020B0604020202020204" pitchFamily="34" charset="0"/>
              <a:buChar char="•"/>
            </a:pPr>
            <a:r>
              <a:rPr lang="fr-FR" sz="2000" dirty="0">
                <a:solidFill>
                  <a:srgbClr val="2E4D66"/>
                </a:solidFill>
                <a:latin typeface="Calibri"/>
                <a:cs typeface="Calibri"/>
              </a:rPr>
              <a:t>Démarchage prescripteurs : Gestionnaires de patrimoine / Conseillers bancaire / CSE Entreprise engagés</a:t>
            </a:r>
          </a:p>
          <a:p>
            <a:pPr marL="342900" lvl="1" indent="-342900">
              <a:buFont typeface="Arial" panose="020B0604020202020204" pitchFamily="34" charset="0"/>
              <a:buChar char="•"/>
            </a:pPr>
            <a:r>
              <a:rPr lang="fr-FR" sz="2000" dirty="0">
                <a:solidFill>
                  <a:srgbClr val="2E4D66"/>
                </a:solidFill>
                <a:latin typeface="Calibri"/>
                <a:cs typeface="Calibri"/>
              </a:rPr>
              <a:t>Carte de visite différenciée (bois)</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0553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904240" y="134800"/>
            <a:ext cx="10515600" cy="9777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6966"/>
              </a:buClr>
              <a:buSzPts val="6000"/>
              <a:buFont typeface="Calibri"/>
              <a:buNone/>
            </a:pPr>
            <a:r>
              <a:rPr lang="fr-FR" sz="6000" b="1">
                <a:solidFill>
                  <a:srgbClr val="FF6966"/>
                </a:solidFill>
                <a:latin typeface="Calibri"/>
                <a:ea typeface="Calibri"/>
                <a:cs typeface="Calibri"/>
                <a:sym typeface="Calibri"/>
              </a:rPr>
              <a:t>L’accès au marché</a:t>
            </a:r>
            <a:endParaRPr sz="3600" b="1">
              <a:solidFill>
                <a:srgbClr val="FF6966"/>
              </a:solidFill>
            </a:endParaRPr>
          </a:p>
        </p:txBody>
      </p:sp>
      <p:cxnSp>
        <p:nvCxnSpPr>
          <p:cNvPr id="145" name="Google Shape;145;p7"/>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46" name="Google Shape;146;p7"/>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47" name="Google Shape;147;p7"/>
          <p:cNvSpPr/>
          <p:nvPr/>
        </p:nvSpPr>
        <p:spPr>
          <a:xfrm rot="-5400000">
            <a:off x="59944" y="270291"/>
            <a:ext cx="629920" cy="569754"/>
          </a:xfrm>
          <a:prstGeom prst="triangle">
            <a:avLst>
              <a:gd name="adj" fmla="val 50000"/>
            </a:avLst>
          </a:prstGeom>
          <a:solidFill>
            <a:srgbClr val="FF6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7"/>
          <p:cNvSpPr txBox="1"/>
          <p:nvPr/>
        </p:nvSpPr>
        <p:spPr>
          <a:xfrm>
            <a:off x="1244607" y="1112541"/>
            <a:ext cx="9834865" cy="5293716"/>
          </a:xfrm>
          <a:prstGeom prst="rect">
            <a:avLst/>
          </a:prstGeom>
          <a:noFill/>
          <a:ln>
            <a:noFill/>
          </a:ln>
        </p:spPr>
        <p:txBody>
          <a:bodyPr spcFirstLastPara="1" wrap="square" lIns="91425" tIns="45700" rIns="91425" bIns="45700" anchor="t" anchorCtr="0">
            <a:spAutoFit/>
          </a:bodyPr>
          <a:lstStyle/>
          <a:p>
            <a:r>
              <a:rPr lang="fr-FR" sz="2000" b="1" dirty="0">
                <a:solidFill>
                  <a:srgbClr val="2E4D66"/>
                </a:solidFill>
                <a:latin typeface="Calibri"/>
                <a:cs typeface="Calibri"/>
              </a:rPr>
              <a:t>Stratégie commerciale</a:t>
            </a:r>
            <a:r>
              <a:rPr lang="fr-FR" sz="2000" dirty="0">
                <a:solidFill>
                  <a:srgbClr val="2E4D66"/>
                </a:solidFill>
                <a:latin typeface="Calibri"/>
                <a:cs typeface="Calibri"/>
              </a:rPr>
              <a:t>: </a:t>
            </a:r>
          </a:p>
          <a:p>
            <a:endParaRPr lang="fr-FR" sz="2000" dirty="0">
              <a:solidFill>
                <a:srgbClr val="2E4D66"/>
              </a:solidFill>
              <a:latin typeface="Calibri"/>
              <a:cs typeface="Calibri"/>
            </a:endParaRPr>
          </a:p>
          <a:p>
            <a:r>
              <a:rPr lang="fr-FR" sz="2000" u="sng" dirty="0">
                <a:solidFill>
                  <a:srgbClr val="2E4D66"/>
                </a:solidFill>
                <a:latin typeface="Calibri"/>
                <a:cs typeface="Calibri"/>
              </a:rPr>
              <a:t>Prospection</a:t>
            </a:r>
            <a:r>
              <a:rPr lang="fr-FR" sz="2000" dirty="0">
                <a:solidFill>
                  <a:srgbClr val="2E4D66"/>
                </a:solidFill>
                <a:latin typeface="Calibri"/>
                <a:cs typeface="Calibri"/>
              </a:rPr>
              <a:t> : </a:t>
            </a:r>
          </a:p>
          <a:p>
            <a:pPr marL="342900" indent="-342900">
              <a:buFont typeface="Arial" panose="020B0604020202020204" pitchFamily="34" charset="0"/>
              <a:buChar char="•"/>
            </a:pPr>
            <a:r>
              <a:rPr lang="fr-FR" sz="2000" dirty="0">
                <a:solidFill>
                  <a:srgbClr val="2E4D66"/>
                </a:solidFill>
                <a:latin typeface="Calibri"/>
                <a:cs typeface="Calibri"/>
              </a:rPr>
              <a:t>Rdv physique entreprises engagées et prescripteurs : Gestion de patrimoines / conseillers bancaires</a:t>
            </a:r>
          </a:p>
          <a:p>
            <a:pPr marL="342900" indent="-342900">
              <a:buFont typeface="Arial" panose="020B0604020202020204" pitchFamily="34" charset="0"/>
              <a:buChar char="•"/>
            </a:pPr>
            <a:r>
              <a:rPr lang="fr-FR" sz="2000" dirty="0">
                <a:solidFill>
                  <a:srgbClr val="2E4D66"/>
                </a:solidFill>
                <a:latin typeface="Calibri"/>
                <a:cs typeface="Calibri"/>
              </a:rPr>
              <a:t>Réseau de l’économie sociale et solidaires</a:t>
            </a:r>
          </a:p>
          <a:p>
            <a:pPr marL="342900" indent="-342900">
              <a:buFont typeface="Arial" panose="020B0604020202020204" pitchFamily="34" charset="0"/>
              <a:buChar char="•"/>
            </a:pPr>
            <a:r>
              <a:rPr lang="fr-FR" sz="2000" dirty="0">
                <a:solidFill>
                  <a:srgbClr val="2E4D66"/>
                </a:solidFill>
                <a:latin typeface="Calibri"/>
                <a:cs typeface="Calibri"/>
              </a:rPr>
              <a:t>Article dans la presse spécialisée: maison écologique…</a:t>
            </a:r>
          </a:p>
          <a:p>
            <a:pPr marL="342900" indent="-342900">
              <a:buFont typeface="Arial" panose="020B0604020202020204" pitchFamily="34" charset="0"/>
              <a:buChar char="•"/>
            </a:pPr>
            <a:r>
              <a:rPr lang="fr-FR" sz="2000" dirty="0">
                <a:solidFill>
                  <a:srgbClr val="2E4D66"/>
                </a:solidFill>
                <a:latin typeface="Calibri"/>
                <a:cs typeface="Calibri"/>
              </a:rPr>
              <a:t>Réseau entrepreneurs locaux</a:t>
            </a:r>
          </a:p>
          <a:p>
            <a:pPr marL="0" indent="0">
              <a:buNone/>
            </a:pPr>
            <a:endParaRPr lang="fr-FR" sz="2000" dirty="0">
              <a:solidFill>
                <a:srgbClr val="2E4D66"/>
              </a:solidFill>
              <a:latin typeface="Calibri"/>
              <a:cs typeface="Calibri"/>
            </a:endParaRPr>
          </a:p>
          <a:p>
            <a:r>
              <a:rPr lang="fr-FR" sz="2000" u="sng" dirty="0">
                <a:solidFill>
                  <a:srgbClr val="2E4D66"/>
                </a:solidFill>
                <a:latin typeface="Calibri"/>
                <a:cs typeface="Calibri"/>
              </a:rPr>
              <a:t>En cours de mission </a:t>
            </a:r>
            <a:r>
              <a:rPr lang="fr-FR" sz="2000" dirty="0">
                <a:solidFill>
                  <a:srgbClr val="2E4D66"/>
                </a:solidFill>
                <a:latin typeface="Calibri"/>
                <a:cs typeface="Calibri"/>
              </a:rPr>
              <a:t>:</a:t>
            </a:r>
          </a:p>
          <a:p>
            <a:pPr marL="342900" indent="-342900">
              <a:buFont typeface="Arial" panose="020B0604020202020204" pitchFamily="34" charset="0"/>
              <a:buChar char="•"/>
            </a:pPr>
            <a:r>
              <a:rPr lang="fr-FR" sz="2000" dirty="0">
                <a:solidFill>
                  <a:srgbClr val="2E4D66"/>
                </a:solidFill>
                <a:latin typeface="Calibri"/>
                <a:cs typeface="Calibri"/>
              </a:rPr>
              <a:t>Suivi de chantier : photos / vidéos – hebdomadaire</a:t>
            </a:r>
          </a:p>
          <a:p>
            <a:pPr marL="342900" indent="-342900">
              <a:buFont typeface="Arial" panose="020B0604020202020204" pitchFamily="34" charset="0"/>
              <a:buChar char="•"/>
            </a:pPr>
            <a:r>
              <a:rPr lang="fr-FR" sz="2000" dirty="0">
                <a:solidFill>
                  <a:srgbClr val="2E4D66"/>
                </a:solidFill>
                <a:latin typeface="Calibri"/>
                <a:cs typeface="Calibri"/>
              </a:rPr>
              <a:t>Chantiers participatifs</a:t>
            </a:r>
          </a:p>
          <a:p>
            <a:pPr marL="0" indent="0">
              <a:buNone/>
            </a:pPr>
            <a:endParaRPr lang="fr-FR" sz="2000" dirty="0">
              <a:solidFill>
                <a:srgbClr val="2E4D66"/>
              </a:solidFill>
              <a:latin typeface="Calibri"/>
              <a:cs typeface="Calibri"/>
            </a:endParaRPr>
          </a:p>
          <a:p>
            <a:r>
              <a:rPr lang="fr-FR" sz="2000" u="sng" dirty="0">
                <a:solidFill>
                  <a:srgbClr val="2E4D66"/>
                </a:solidFill>
                <a:latin typeface="Calibri"/>
                <a:cs typeface="Calibri"/>
              </a:rPr>
              <a:t>Post mission </a:t>
            </a:r>
            <a:r>
              <a:rPr lang="fr-FR" sz="2000" dirty="0">
                <a:solidFill>
                  <a:srgbClr val="2E4D66"/>
                </a:solidFill>
                <a:latin typeface="Calibri"/>
                <a:cs typeface="Calibri"/>
              </a:rPr>
              <a:t>: </a:t>
            </a:r>
          </a:p>
          <a:p>
            <a:pPr marL="342900" indent="-342900">
              <a:buFont typeface="Arial" panose="020B0604020202020204" pitchFamily="34" charset="0"/>
              <a:buChar char="•"/>
            </a:pPr>
            <a:r>
              <a:rPr lang="fr-FR" sz="2000" dirty="0">
                <a:solidFill>
                  <a:srgbClr val="2E4D66"/>
                </a:solidFill>
                <a:latin typeface="Calibri"/>
                <a:cs typeface="Calibri"/>
              </a:rPr>
              <a:t>Mail pour évènements autour de l’éco-rénovation : Atelier, conférences</a:t>
            </a:r>
          </a:p>
          <a:p>
            <a:pPr marL="342900" indent="-342900">
              <a:buFont typeface="Arial" panose="020B0604020202020204" pitchFamily="34" charset="0"/>
              <a:buChar char="•"/>
            </a:pPr>
            <a:r>
              <a:rPr lang="fr-FR" sz="2000" dirty="0">
                <a:solidFill>
                  <a:srgbClr val="2E4D66"/>
                </a:solidFill>
                <a:latin typeface="Calibri"/>
                <a:cs typeface="Calibri"/>
              </a:rPr>
              <a:t>Newsletter / Vœux</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3321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a:spLocks noGrp="1"/>
          </p:cNvSpPr>
          <p:nvPr>
            <p:ph type="title"/>
          </p:nvPr>
        </p:nvSpPr>
        <p:spPr>
          <a:xfrm>
            <a:off x="933704" y="127265"/>
            <a:ext cx="10515600" cy="880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4D66"/>
              </a:buClr>
              <a:buSzPts val="5400"/>
              <a:buFont typeface="Calibri"/>
              <a:buNone/>
            </a:pPr>
            <a:r>
              <a:rPr lang="fr-FR" sz="5400" b="1">
                <a:solidFill>
                  <a:srgbClr val="2E4D66"/>
                </a:solidFill>
                <a:latin typeface="Calibri"/>
                <a:ea typeface="Calibri"/>
                <a:cs typeface="Calibri"/>
                <a:sym typeface="Calibri"/>
              </a:rPr>
              <a:t>Modèle économique</a:t>
            </a:r>
            <a:endParaRPr sz="3240" b="1">
              <a:solidFill>
                <a:srgbClr val="2E4D66"/>
              </a:solidFill>
            </a:endParaRPr>
          </a:p>
        </p:txBody>
      </p:sp>
      <p:cxnSp>
        <p:nvCxnSpPr>
          <p:cNvPr id="154" name="Google Shape;154;p8"/>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55" name="Google Shape;155;p8"/>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56" name="Google Shape;156;p8"/>
          <p:cNvSpPr/>
          <p:nvPr/>
        </p:nvSpPr>
        <p:spPr>
          <a:xfrm rot="-5400000">
            <a:off x="59944" y="270291"/>
            <a:ext cx="629920" cy="569754"/>
          </a:xfrm>
          <a:prstGeom prst="triangle">
            <a:avLst>
              <a:gd name="adj" fmla="val 50000"/>
            </a:avLst>
          </a:prstGeom>
          <a:solidFill>
            <a:srgbClr val="2E4D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8"/>
          <p:cNvSpPr txBox="1"/>
          <p:nvPr/>
        </p:nvSpPr>
        <p:spPr>
          <a:xfrm>
            <a:off x="7949576" y="610079"/>
            <a:ext cx="4705669"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aphicFrame>
        <p:nvGraphicFramePr>
          <p:cNvPr id="9" name="Graphique 8">
            <a:extLst>
              <a:ext uri="{FF2B5EF4-FFF2-40B4-BE49-F238E27FC236}">
                <a16:creationId xmlns:a16="http://schemas.microsoft.com/office/drawing/2014/main" id="{E503F395-7491-4BB1-9A88-5B2944FB74B1}"/>
              </a:ext>
            </a:extLst>
          </p:cNvPr>
          <p:cNvGraphicFramePr>
            <a:graphicFrameLocks/>
          </p:cNvGraphicFramePr>
          <p:nvPr>
            <p:extLst>
              <p:ext uri="{D42A27DB-BD31-4B8C-83A1-F6EECF244321}">
                <p14:modId xmlns:p14="http://schemas.microsoft.com/office/powerpoint/2010/main" val="3191259885"/>
              </p:ext>
            </p:extLst>
          </p:nvPr>
        </p:nvGraphicFramePr>
        <p:xfrm>
          <a:off x="1920973" y="1739183"/>
          <a:ext cx="7795491" cy="35790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108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a:spLocks noGrp="1"/>
          </p:cNvSpPr>
          <p:nvPr>
            <p:ph type="title"/>
          </p:nvPr>
        </p:nvSpPr>
        <p:spPr>
          <a:xfrm>
            <a:off x="933704" y="127265"/>
            <a:ext cx="10515600" cy="880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4D66"/>
              </a:buClr>
              <a:buSzPts val="5400"/>
              <a:buFont typeface="Calibri"/>
              <a:buNone/>
            </a:pPr>
            <a:r>
              <a:rPr lang="fr-FR" sz="5400" b="1">
                <a:solidFill>
                  <a:srgbClr val="2E4D66"/>
                </a:solidFill>
                <a:latin typeface="Calibri"/>
                <a:ea typeface="Calibri"/>
                <a:cs typeface="Calibri"/>
                <a:sym typeface="Calibri"/>
              </a:rPr>
              <a:t>Modèle économique</a:t>
            </a:r>
            <a:endParaRPr sz="3240" b="1">
              <a:solidFill>
                <a:srgbClr val="2E4D66"/>
              </a:solidFill>
            </a:endParaRPr>
          </a:p>
        </p:txBody>
      </p:sp>
      <p:cxnSp>
        <p:nvCxnSpPr>
          <p:cNvPr id="154" name="Google Shape;154;p8"/>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55" name="Google Shape;155;p8"/>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56" name="Google Shape;156;p8"/>
          <p:cNvSpPr/>
          <p:nvPr/>
        </p:nvSpPr>
        <p:spPr>
          <a:xfrm rot="-5400000">
            <a:off x="59944" y="270291"/>
            <a:ext cx="629920" cy="569754"/>
          </a:xfrm>
          <a:prstGeom prst="triangle">
            <a:avLst>
              <a:gd name="adj" fmla="val 50000"/>
            </a:avLst>
          </a:prstGeom>
          <a:solidFill>
            <a:srgbClr val="2E4D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8"/>
          <p:cNvSpPr txBox="1"/>
          <p:nvPr/>
        </p:nvSpPr>
        <p:spPr>
          <a:xfrm>
            <a:off x="7949576" y="610079"/>
            <a:ext cx="4705669"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aphicFrame>
        <p:nvGraphicFramePr>
          <p:cNvPr id="3" name="Tableau 2">
            <a:extLst>
              <a:ext uri="{FF2B5EF4-FFF2-40B4-BE49-F238E27FC236}">
                <a16:creationId xmlns:a16="http://schemas.microsoft.com/office/drawing/2014/main" id="{AB38E777-17E6-42E5-9360-CA230CC74FE2}"/>
              </a:ext>
            </a:extLst>
          </p:cNvPr>
          <p:cNvGraphicFramePr>
            <a:graphicFrameLocks noGrp="1"/>
          </p:cNvGraphicFramePr>
          <p:nvPr>
            <p:extLst>
              <p:ext uri="{D42A27DB-BD31-4B8C-83A1-F6EECF244321}">
                <p14:modId xmlns:p14="http://schemas.microsoft.com/office/powerpoint/2010/main" val="3938749091"/>
              </p:ext>
            </p:extLst>
          </p:nvPr>
        </p:nvGraphicFramePr>
        <p:xfrm>
          <a:off x="3516198" y="1061126"/>
          <a:ext cx="4147795" cy="5386821"/>
        </p:xfrm>
        <a:graphic>
          <a:graphicData uri="http://schemas.openxmlformats.org/drawingml/2006/table">
            <a:tbl>
              <a:tblPr/>
              <a:tblGrid>
                <a:gridCol w="401868">
                  <a:extLst>
                    <a:ext uri="{9D8B030D-6E8A-4147-A177-3AD203B41FA5}">
                      <a16:colId xmlns:a16="http://schemas.microsoft.com/office/drawing/2014/main" val="2079856520"/>
                    </a:ext>
                  </a:extLst>
                </a:gridCol>
                <a:gridCol w="1249179">
                  <a:extLst>
                    <a:ext uri="{9D8B030D-6E8A-4147-A177-3AD203B41FA5}">
                      <a16:colId xmlns:a16="http://schemas.microsoft.com/office/drawing/2014/main" val="1729868647"/>
                    </a:ext>
                  </a:extLst>
                </a:gridCol>
                <a:gridCol w="673008">
                  <a:extLst>
                    <a:ext uri="{9D8B030D-6E8A-4147-A177-3AD203B41FA5}">
                      <a16:colId xmlns:a16="http://schemas.microsoft.com/office/drawing/2014/main" val="1002053527"/>
                    </a:ext>
                  </a:extLst>
                </a:gridCol>
                <a:gridCol w="911870">
                  <a:extLst>
                    <a:ext uri="{9D8B030D-6E8A-4147-A177-3AD203B41FA5}">
                      <a16:colId xmlns:a16="http://schemas.microsoft.com/office/drawing/2014/main" val="2422791336"/>
                    </a:ext>
                  </a:extLst>
                </a:gridCol>
                <a:gridCol w="911870">
                  <a:extLst>
                    <a:ext uri="{9D8B030D-6E8A-4147-A177-3AD203B41FA5}">
                      <a16:colId xmlns:a16="http://schemas.microsoft.com/office/drawing/2014/main" val="2469843286"/>
                    </a:ext>
                  </a:extLst>
                </a:gridCol>
              </a:tblGrid>
              <a:tr h="82364">
                <a:tc gridSpan="3">
                  <a:txBody>
                    <a:bodyPr/>
                    <a:lstStyle/>
                    <a:p>
                      <a:pPr algn="l" fontAlgn="b"/>
                      <a:r>
                        <a:rPr lang="fr-FR" sz="500" b="1" i="0" u="none" strike="noStrike">
                          <a:effectLst/>
                          <a:latin typeface="Arial" panose="020B0604020202020204" pitchFamily="34" charset="0"/>
                        </a:rPr>
                        <a:t>Compte de résultat prévisionnel</a:t>
                      </a:r>
                    </a:p>
                  </a:txBody>
                  <a:tcPr marL="2183" marR="2183" marT="2183" marB="0" anchor="b">
                    <a:lnL>
                      <a:noFill/>
                    </a:lnL>
                    <a:lnR>
                      <a:noFill/>
                    </a:lnR>
                    <a:lnT>
                      <a:noFill/>
                    </a:lnT>
                    <a:lnB>
                      <a:noFill/>
                    </a:lnB>
                  </a:tcPr>
                </a:tc>
                <a:tc hMerge="1">
                  <a:txBody>
                    <a:bodyPr/>
                    <a:lstStyle/>
                    <a:p>
                      <a:endParaRPr lang="fr-FR"/>
                    </a:p>
                  </a:txBody>
                  <a:tcPr/>
                </a:tc>
                <a:tc hMerge="1">
                  <a:txBody>
                    <a:bodyPr/>
                    <a:lstStyle/>
                    <a:p>
                      <a:endParaRPr lang="fr-FR"/>
                    </a:p>
                  </a:txBody>
                  <a:tcPr/>
                </a:tc>
                <a:tc>
                  <a:txBody>
                    <a:bodyPr/>
                    <a:lstStyle/>
                    <a:p>
                      <a:pPr algn="l" fontAlgn="b"/>
                      <a:endParaRPr lang="fr-FR" sz="500" b="0" i="0" u="none" strike="noStrike">
                        <a:effectLst/>
                        <a:latin typeface="Arial" panose="020B0604020202020204" pitchFamily="34" charset="0"/>
                      </a:endParaRPr>
                    </a:p>
                  </a:txBody>
                  <a:tcPr marL="2183" marR="2183" marT="218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500" b="0" i="0" u="none" strike="noStrike">
                        <a:effectLst/>
                        <a:latin typeface="Arial" panose="020B0604020202020204" pitchFamily="34" charset="0"/>
                      </a:endParaRPr>
                    </a:p>
                  </a:txBody>
                  <a:tcPr marL="2183" marR="2183" marT="218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4682201"/>
                  </a:ext>
                </a:extLst>
              </a:tr>
              <a:tr h="82364">
                <a:tc>
                  <a:txBody>
                    <a:bodyPr/>
                    <a:lstStyle/>
                    <a:p>
                      <a:pPr algn="l" fontAlgn="b"/>
                      <a:endParaRPr lang="fr-FR" sz="500" b="0" i="0" u="none" strike="noStrike">
                        <a:effectLst/>
                        <a:latin typeface="Arial" panose="020B0604020202020204" pitchFamily="34" charset="0"/>
                      </a:endParaRPr>
                    </a:p>
                  </a:txBody>
                  <a:tcPr marL="2183" marR="2183" marT="218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500" b="0" i="0" u="none" strike="noStrike">
                        <a:effectLst/>
                        <a:latin typeface="Arial" panose="020B0604020202020204" pitchFamily="34" charset="0"/>
                      </a:endParaRPr>
                    </a:p>
                  </a:txBody>
                  <a:tcPr marL="2183" marR="2183" marT="218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500" b="1" i="0" u="none" strike="noStrike">
                          <a:effectLst/>
                          <a:latin typeface="Arial" panose="020B0604020202020204" pitchFamily="34" charset="0"/>
                        </a:rPr>
                        <a:t>Exercice 1</a:t>
                      </a:r>
                    </a:p>
                  </a:txBody>
                  <a:tcPr marL="2183" marR="2183" marT="2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500" b="1" i="0" u="none" strike="noStrike">
                          <a:effectLst/>
                          <a:latin typeface="Arial" panose="020B0604020202020204" pitchFamily="34" charset="0"/>
                        </a:rPr>
                        <a:t>Exercice 2</a:t>
                      </a:r>
                    </a:p>
                  </a:txBody>
                  <a:tcPr marL="2183" marR="2183" marT="2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500" b="1" i="0" u="none" strike="noStrike">
                          <a:effectLst/>
                          <a:latin typeface="Arial" panose="020B0604020202020204" pitchFamily="34" charset="0"/>
                        </a:rPr>
                        <a:t>Exercice 3</a:t>
                      </a:r>
                    </a:p>
                  </a:txBody>
                  <a:tcPr marL="2183" marR="2183" marT="2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9445158"/>
                  </a:ext>
                </a:extLst>
              </a:tr>
              <a:tr h="82364">
                <a:tc gridSpan="2">
                  <a:txBody>
                    <a:bodyPr/>
                    <a:lstStyle/>
                    <a:p>
                      <a:pPr algn="ctr" fontAlgn="b"/>
                      <a:r>
                        <a:rPr lang="fr-FR" sz="500" b="1" i="0" u="none" strike="noStrike">
                          <a:effectLst/>
                          <a:latin typeface="Arial" panose="020B0604020202020204" pitchFamily="34" charset="0"/>
                        </a:rPr>
                        <a:t>Nombre d'opérations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fr-FR"/>
                    </a:p>
                  </a:txBody>
                  <a:tcPr/>
                </a:tc>
                <a:tc>
                  <a:txBody>
                    <a:bodyPr/>
                    <a:lstStyle/>
                    <a:p>
                      <a:pPr algn="ctr" fontAlgn="b"/>
                      <a:r>
                        <a:rPr lang="fr-FR" sz="500" b="1" i="0" u="none" strike="noStrike">
                          <a:effectLst/>
                          <a:latin typeface="Arial" panose="020B0604020202020204" pitchFamily="34" charset="0"/>
                        </a:rPr>
                        <a:t>3</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effectLst/>
                          <a:latin typeface="Arial" panose="020B0604020202020204" pitchFamily="34" charset="0"/>
                        </a:rPr>
                        <a:t>12</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effectLst/>
                          <a:latin typeface="Arial" panose="020B0604020202020204" pitchFamily="34" charset="0"/>
                        </a:rPr>
                        <a:t>19</a:t>
                      </a:r>
                    </a:p>
                  </a:txBody>
                  <a:tcPr marL="2183" marR="2183" marT="21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6947742"/>
                  </a:ext>
                </a:extLst>
              </a:tr>
              <a:tr h="82364">
                <a:tc gridSpan="2">
                  <a:txBody>
                    <a:bodyPr/>
                    <a:lstStyle/>
                    <a:p>
                      <a:pPr algn="ctr" fontAlgn="b"/>
                      <a:r>
                        <a:rPr lang="fr-FR" sz="500" b="0" i="0" u="none" strike="noStrike">
                          <a:effectLst/>
                          <a:latin typeface="Arial" panose="020B0604020202020204" pitchFamily="34" charset="0"/>
                        </a:rPr>
                        <a:t> </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0229212"/>
                  </a:ext>
                </a:extLst>
              </a:tr>
              <a:tr h="159261">
                <a:tc gridSpan="2">
                  <a:txBody>
                    <a:bodyPr/>
                    <a:lstStyle/>
                    <a:p>
                      <a:pPr algn="ctr" fontAlgn="b"/>
                      <a:r>
                        <a:rPr lang="fr-FR" sz="500" b="1" i="0" u="none" strike="noStrike">
                          <a:effectLst/>
                          <a:latin typeface="Arial" panose="020B0604020202020204" pitchFamily="34" charset="0"/>
                        </a:rPr>
                        <a:t>Chiffres d'affaires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b"/>
                      <a:r>
                        <a:rPr lang="fr-FR" sz="500" b="0" i="0" u="none" strike="noStrike">
                          <a:effectLst/>
                          <a:latin typeface="Arial" panose="020B0604020202020204" pitchFamily="34" charset="0"/>
                        </a:rPr>
                        <a:t> 30 000,00 €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120 000,00 €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190 000,00 €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6933430"/>
                  </a:ext>
                </a:extLst>
              </a:tr>
              <a:tr h="159261">
                <a:tc gridSpan="2">
                  <a:txBody>
                    <a:bodyPr/>
                    <a:lstStyle/>
                    <a:p>
                      <a:pPr algn="l" fontAlgn="b"/>
                      <a:r>
                        <a:rPr lang="fr-FR" sz="500" b="0" i="0" u="none" strike="noStrike">
                          <a:effectLst/>
                          <a:latin typeface="Arial" panose="020B0604020202020204" pitchFamily="34" charset="0"/>
                        </a:rPr>
                        <a:t>Ventes prestations de services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b"/>
                      <a:r>
                        <a:rPr lang="fr-FR" sz="500" b="0" i="0" u="none" strike="noStrike">
                          <a:effectLst/>
                          <a:latin typeface="Arial" panose="020B0604020202020204" pitchFamily="34" charset="0"/>
                        </a:rPr>
                        <a:t> 30 000,00 €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120 000,00 €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190 000,00 € </a:t>
                      </a:r>
                    </a:p>
                  </a:txBody>
                  <a:tcPr marL="2183" marR="2183" marT="21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9622360"/>
                  </a:ext>
                </a:extLst>
              </a:tr>
              <a:tr h="82364">
                <a:tc gridSpan="2">
                  <a:txBody>
                    <a:bodyPr/>
                    <a:lstStyle/>
                    <a:p>
                      <a:pPr algn="l" fontAlgn="b"/>
                      <a:r>
                        <a:rPr lang="fr-FR" sz="500" b="0" i="0" u="none" strike="noStrike">
                          <a:effectLst/>
                          <a:latin typeface="Arial" panose="020B0604020202020204" pitchFamily="34" charset="0"/>
                        </a:rPr>
                        <a:t>Ventes de marchandises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3360780"/>
                  </a:ext>
                </a:extLst>
              </a:tr>
              <a:tr h="159261">
                <a:tc gridSpan="2">
                  <a:txBody>
                    <a:bodyPr/>
                    <a:lstStyle/>
                    <a:p>
                      <a:pPr algn="ctr" fontAlgn="b"/>
                      <a:r>
                        <a:rPr lang="fr-FR" sz="500" b="1" i="0" u="none" strike="noStrike">
                          <a:effectLst/>
                          <a:latin typeface="Arial" panose="020B0604020202020204" pitchFamily="34" charset="0"/>
                        </a:rPr>
                        <a:t>Total des PRODUITS (A)</a:t>
                      </a:r>
                    </a:p>
                  </a:txBody>
                  <a:tcPr marL="2183" marR="2183" marT="2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a:txBody>
                    <a:bodyPr/>
                    <a:lstStyle/>
                    <a:p>
                      <a:pPr algn="l" fontAlgn="b"/>
                      <a:r>
                        <a:rPr lang="fr-FR" sz="500" b="0" i="0" u="none" strike="noStrike">
                          <a:effectLst/>
                          <a:latin typeface="Arial" panose="020B0604020202020204" pitchFamily="34" charset="0"/>
                        </a:rPr>
                        <a:t> 30 000,00 € </a:t>
                      </a:r>
                    </a:p>
                  </a:txBody>
                  <a:tcPr marL="2183" marR="2183" marT="2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500" b="0" i="0" u="none" strike="noStrike">
                          <a:effectLst/>
                          <a:latin typeface="Arial" panose="020B0604020202020204" pitchFamily="34" charset="0"/>
                        </a:rPr>
                        <a:t> 120 000,00 € </a:t>
                      </a:r>
                    </a:p>
                  </a:txBody>
                  <a:tcPr marL="2183" marR="2183" marT="2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500" b="0" i="0" u="none" strike="noStrike">
                          <a:effectLst/>
                          <a:latin typeface="Arial" panose="020B0604020202020204" pitchFamily="34" charset="0"/>
                        </a:rPr>
                        <a:t> 190 000,00 € </a:t>
                      </a:r>
                    </a:p>
                  </a:txBody>
                  <a:tcPr marL="2183" marR="2183" marT="2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419200916"/>
                  </a:ext>
                </a:extLst>
              </a:tr>
              <a:tr h="82364">
                <a:tc gridSpan="2">
                  <a:txBody>
                    <a:bodyPr/>
                    <a:lstStyle/>
                    <a:p>
                      <a:pPr algn="l" fontAlgn="b"/>
                      <a:r>
                        <a:rPr lang="fr-FR" sz="500" b="1" i="0" u="none" strike="noStrike">
                          <a:effectLst/>
                          <a:latin typeface="Arial" panose="020B0604020202020204" pitchFamily="34" charset="0"/>
                        </a:rPr>
                        <a:t>Achats (variables)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fr-FR"/>
                    </a:p>
                  </a:txBody>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240090371"/>
                  </a:ext>
                </a:extLst>
              </a:tr>
              <a:tr h="82364">
                <a:tc gridSpan="2">
                  <a:txBody>
                    <a:bodyPr/>
                    <a:lstStyle/>
                    <a:p>
                      <a:pPr algn="l" fontAlgn="b"/>
                      <a:r>
                        <a:rPr lang="fr-FR" sz="500" b="0" i="0" u="none" strike="noStrike">
                          <a:effectLst/>
                          <a:latin typeface="Arial" panose="020B0604020202020204" pitchFamily="34" charset="0"/>
                        </a:rPr>
                        <a:t> - marchandises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934318"/>
                  </a:ext>
                </a:extLst>
              </a:tr>
              <a:tr h="82364">
                <a:tc gridSpan="2">
                  <a:txBody>
                    <a:bodyPr/>
                    <a:lstStyle/>
                    <a:p>
                      <a:pPr algn="l" fontAlgn="b"/>
                      <a:r>
                        <a:rPr lang="fr-FR" sz="500" b="0" i="0" u="none" strike="noStrike">
                          <a:effectLst/>
                          <a:latin typeface="Arial" panose="020B0604020202020204" pitchFamily="34" charset="0"/>
                        </a:rPr>
                        <a:t>Sous traitance</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1500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6000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9500</a:t>
                      </a:r>
                    </a:p>
                  </a:txBody>
                  <a:tcPr marL="2183" marR="2183" marT="21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1522893"/>
                  </a:ext>
                </a:extLst>
              </a:tr>
              <a:tr h="82364">
                <a:tc>
                  <a:txBody>
                    <a:bodyPr/>
                    <a:lstStyle/>
                    <a:p>
                      <a:pPr algn="l" fontAlgn="b"/>
                      <a:r>
                        <a:rPr lang="fr-FR" sz="500" b="0" i="0" u="none" strike="noStrike">
                          <a:effectLst/>
                          <a:latin typeface="Arial" panose="020B0604020202020204" pitchFamily="34" charset="0"/>
                        </a:rPr>
                        <a:t> </a:t>
                      </a:r>
                    </a:p>
                  </a:txBody>
                  <a:tcPr marL="2183" marR="2183" marT="218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536340"/>
                  </a:ext>
                </a:extLst>
              </a:tr>
              <a:tr h="82364">
                <a:tc gridSpan="2">
                  <a:txBody>
                    <a:bodyPr/>
                    <a:lstStyle/>
                    <a:p>
                      <a:pPr algn="l" fontAlgn="b"/>
                      <a:r>
                        <a:rPr lang="fr-FR" sz="500" b="1" i="0" u="none" strike="noStrike">
                          <a:effectLst/>
                          <a:latin typeface="Arial" panose="020B0604020202020204" pitchFamily="34" charset="0"/>
                        </a:rPr>
                        <a:t>Charges externes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fr-FR"/>
                    </a:p>
                  </a:txBody>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533382742"/>
                  </a:ext>
                </a:extLst>
              </a:tr>
              <a:tr h="82364">
                <a:tc gridSpan="2">
                  <a:txBody>
                    <a:bodyPr/>
                    <a:lstStyle/>
                    <a:p>
                      <a:pPr algn="l" fontAlgn="b"/>
                      <a:r>
                        <a:rPr lang="fr-FR" sz="500" b="0" i="0" u="none" strike="noStrike">
                          <a:effectLst/>
                          <a:latin typeface="Arial" panose="020B0604020202020204" pitchFamily="34" charset="0"/>
                        </a:rPr>
                        <a:t>Fournitures administratives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500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1000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1000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2129887"/>
                  </a:ext>
                </a:extLst>
              </a:tr>
              <a:tr h="82364">
                <a:tc gridSpan="2">
                  <a:txBody>
                    <a:bodyPr/>
                    <a:lstStyle/>
                    <a:p>
                      <a:pPr algn="l" fontAlgn="b"/>
                      <a:r>
                        <a:rPr lang="fr-FR" sz="500" b="0" i="0" u="none" strike="noStrike">
                          <a:effectLst/>
                          <a:latin typeface="Arial" panose="020B0604020202020204" pitchFamily="34" charset="0"/>
                        </a:rPr>
                        <a:t>Location immobilières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5000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7200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8400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351633"/>
                  </a:ext>
                </a:extLst>
              </a:tr>
              <a:tr h="82364">
                <a:tc gridSpan="2">
                  <a:txBody>
                    <a:bodyPr/>
                    <a:lstStyle/>
                    <a:p>
                      <a:pPr algn="l" fontAlgn="b"/>
                      <a:r>
                        <a:rPr lang="fr-FR" sz="500" b="0" i="0" u="none" strike="noStrike">
                          <a:effectLst/>
                          <a:latin typeface="Arial" panose="020B0604020202020204" pitchFamily="34" charset="0"/>
                        </a:rPr>
                        <a:t>Charges locatives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600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1000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1000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0528888"/>
                  </a:ext>
                </a:extLst>
              </a:tr>
              <a:tr h="159261">
                <a:tc gridSpan="2">
                  <a:txBody>
                    <a:bodyPr/>
                    <a:lstStyle/>
                    <a:p>
                      <a:pPr algn="l" fontAlgn="b"/>
                      <a:r>
                        <a:rPr lang="fr-FR" sz="500" b="0" i="0" u="none" strike="noStrike">
                          <a:effectLst/>
                          <a:latin typeface="Arial" panose="020B0604020202020204" pitchFamily="34" charset="0"/>
                        </a:rPr>
                        <a:t>Frais assurance multirisque pro.</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1460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1600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1700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260763"/>
                  </a:ext>
                </a:extLst>
              </a:tr>
              <a:tr h="82364">
                <a:tc gridSpan="2">
                  <a:txBody>
                    <a:bodyPr/>
                    <a:lstStyle/>
                    <a:p>
                      <a:pPr algn="l" fontAlgn="b"/>
                      <a:r>
                        <a:rPr lang="fr-FR" sz="500" b="0" i="0" u="none" strike="noStrike">
                          <a:effectLst/>
                          <a:latin typeface="Arial" panose="020B0604020202020204" pitchFamily="34" charset="0"/>
                        </a:rPr>
                        <a:t>Frais assurance Homme clé</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50781"/>
                  </a:ext>
                </a:extLst>
              </a:tr>
              <a:tr h="82364">
                <a:tc gridSpan="2">
                  <a:txBody>
                    <a:bodyPr/>
                    <a:lstStyle/>
                    <a:p>
                      <a:pPr algn="l" fontAlgn="b"/>
                      <a:r>
                        <a:rPr lang="fr-FR" sz="500" b="0" i="0" u="none" strike="noStrike">
                          <a:effectLst/>
                          <a:latin typeface="Arial" panose="020B0604020202020204" pitchFamily="34" charset="0"/>
                        </a:rPr>
                        <a:t>Frais assurance décennale</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1000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500" b="0" i="0" u="none" strike="noStrike">
                          <a:effectLst/>
                          <a:latin typeface="Arial" panose="020B0604020202020204" pitchFamily="34" charset="0"/>
                        </a:rPr>
                        <a:t>1200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500" b="0" i="0" u="none" strike="noStrike">
                          <a:effectLst/>
                          <a:latin typeface="Arial" panose="020B0604020202020204" pitchFamily="34" charset="0"/>
                        </a:rPr>
                        <a:t>1500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2533344"/>
                  </a:ext>
                </a:extLst>
              </a:tr>
              <a:tr h="82364">
                <a:tc gridSpan="2">
                  <a:txBody>
                    <a:bodyPr/>
                    <a:lstStyle/>
                    <a:p>
                      <a:pPr algn="l" fontAlgn="b"/>
                      <a:r>
                        <a:rPr lang="fr-FR" sz="500" b="0" i="0" u="none" strike="noStrike">
                          <a:effectLst/>
                          <a:latin typeface="Arial" panose="020B0604020202020204" pitchFamily="34" charset="0"/>
                        </a:rPr>
                        <a:t>Honoraires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2400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2400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2400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908774"/>
                  </a:ext>
                </a:extLst>
              </a:tr>
              <a:tr h="82364">
                <a:tc gridSpan="2">
                  <a:txBody>
                    <a:bodyPr/>
                    <a:lstStyle/>
                    <a:p>
                      <a:pPr algn="l" fontAlgn="b"/>
                      <a:r>
                        <a:rPr lang="fr-FR" sz="500" b="0" i="0" u="none" strike="noStrike">
                          <a:effectLst/>
                          <a:latin typeface="Arial" panose="020B0604020202020204" pitchFamily="34" charset="0"/>
                        </a:rPr>
                        <a:t>Frais actes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1500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50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50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888155"/>
                  </a:ext>
                </a:extLst>
              </a:tr>
              <a:tr h="82364">
                <a:tc gridSpan="2">
                  <a:txBody>
                    <a:bodyPr/>
                    <a:lstStyle/>
                    <a:p>
                      <a:pPr algn="l" fontAlgn="b"/>
                      <a:r>
                        <a:rPr lang="fr-FR" sz="500" b="0" i="0" u="none" strike="noStrike">
                          <a:effectLst/>
                          <a:latin typeface="Arial" panose="020B0604020202020204" pitchFamily="34" charset="0"/>
                        </a:rPr>
                        <a:t>Annonces et insertions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5000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7000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603653"/>
                  </a:ext>
                </a:extLst>
              </a:tr>
              <a:tr h="82364">
                <a:tc gridSpan="2">
                  <a:txBody>
                    <a:bodyPr/>
                    <a:lstStyle/>
                    <a:p>
                      <a:pPr algn="l" fontAlgn="b"/>
                      <a:r>
                        <a:rPr lang="fr-FR" sz="500" b="0" i="0" u="none" strike="noStrike">
                          <a:effectLst/>
                          <a:latin typeface="Arial" panose="020B0604020202020204" pitchFamily="34" charset="0"/>
                        </a:rPr>
                        <a:t>Foires et expositions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500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1000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1000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387708"/>
                  </a:ext>
                </a:extLst>
              </a:tr>
              <a:tr h="82364">
                <a:tc gridSpan="2">
                  <a:txBody>
                    <a:bodyPr/>
                    <a:lstStyle/>
                    <a:p>
                      <a:pPr algn="l" fontAlgn="b"/>
                      <a:r>
                        <a:rPr lang="fr-FR" sz="500" b="0" i="0" u="none" strike="noStrike">
                          <a:effectLst/>
                          <a:latin typeface="Arial" panose="020B0604020202020204" pitchFamily="34" charset="0"/>
                        </a:rPr>
                        <a:t>Cadeau à la clientèle</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210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840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0458"/>
                  </a:ext>
                </a:extLst>
              </a:tr>
              <a:tr h="82364">
                <a:tc gridSpan="2">
                  <a:txBody>
                    <a:bodyPr/>
                    <a:lstStyle/>
                    <a:p>
                      <a:pPr algn="l" fontAlgn="b"/>
                      <a:r>
                        <a:rPr lang="fr-FR" sz="500" b="0" i="0" u="none" strike="noStrike">
                          <a:effectLst/>
                          <a:latin typeface="Arial" panose="020B0604020202020204" pitchFamily="34" charset="0"/>
                        </a:rPr>
                        <a:t>Frais de déplacement</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500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1500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2000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5097752"/>
                  </a:ext>
                </a:extLst>
              </a:tr>
              <a:tr h="82364">
                <a:tc gridSpan="2">
                  <a:txBody>
                    <a:bodyPr/>
                    <a:lstStyle/>
                    <a:p>
                      <a:pPr algn="l" fontAlgn="b"/>
                      <a:r>
                        <a:rPr lang="fr-FR" sz="500" b="0" i="0" u="none" strike="noStrike">
                          <a:effectLst/>
                          <a:latin typeface="Arial" panose="020B0604020202020204" pitchFamily="34" charset="0"/>
                        </a:rPr>
                        <a:t>Indéminités kilométriques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5000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6000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7000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9530362"/>
                  </a:ext>
                </a:extLst>
              </a:tr>
              <a:tr h="82364">
                <a:tc gridSpan="2">
                  <a:txBody>
                    <a:bodyPr/>
                    <a:lstStyle/>
                    <a:p>
                      <a:pPr algn="l" fontAlgn="b"/>
                      <a:r>
                        <a:rPr lang="fr-FR" sz="500" b="0" i="0" u="none" strike="noStrike">
                          <a:effectLst/>
                          <a:latin typeface="Arial" panose="020B0604020202020204" pitchFamily="34" charset="0"/>
                        </a:rPr>
                        <a:t>Frais de repas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1500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2000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4000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5061434"/>
                  </a:ext>
                </a:extLst>
              </a:tr>
              <a:tr h="82364">
                <a:tc gridSpan="2">
                  <a:txBody>
                    <a:bodyPr/>
                    <a:lstStyle/>
                    <a:p>
                      <a:pPr algn="l" fontAlgn="b"/>
                      <a:r>
                        <a:rPr lang="fr-FR" sz="500" b="0" i="0" u="none" strike="noStrike">
                          <a:effectLst/>
                          <a:latin typeface="Arial" panose="020B0604020202020204" pitchFamily="34" charset="0"/>
                        </a:rPr>
                        <a:t>Frais de reception</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500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500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500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7357566"/>
                  </a:ext>
                </a:extLst>
              </a:tr>
              <a:tr h="82364">
                <a:tc gridSpan="2">
                  <a:txBody>
                    <a:bodyPr/>
                    <a:lstStyle/>
                    <a:p>
                      <a:pPr algn="l" fontAlgn="b"/>
                      <a:r>
                        <a:rPr lang="fr-FR" sz="500" b="0" i="0" u="none" strike="noStrike">
                          <a:effectLst/>
                          <a:latin typeface="Arial" panose="020B0604020202020204" pitchFamily="34" charset="0"/>
                        </a:rPr>
                        <a:t>Frais postaux</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50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50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50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8707248"/>
                  </a:ext>
                </a:extLst>
              </a:tr>
              <a:tr h="82364">
                <a:tc gridSpan="2">
                  <a:txBody>
                    <a:bodyPr/>
                    <a:lstStyle/>
                    <a:p>
                      <a:pPr algn="l" fontAlgn="b"/>
                      <a:r>
                        <a:rPr lang="fr-FR" sz="500" b="0" i="0" u="none" strike="noStrike">
                          <a:effectLst/>
                          <a:latin typeface="Arial" panose="020B0604020202020204" pitchFamily="34" charset="0"/>
                        </a:rPr>
                        <a:t>Frais de telephone fixe</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500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500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500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791034"/>
                  </a:ext>
                </a:extLst>
              </a:tr>
              <a:tr h="82364">
                <a:tc gridSpan="2">
                  <a:txBody>
                    <a:bodyPr/>
                    <a:lstStyle/>
                    <a:p>
                      <a:pPr algn="l" fontAlgn="b"/>
                      <a:r>
                        <a:rPr lang="fr-FR" sz="500" b="0" i="0" u="none" strike="noStrike">
                          <a:effectLst/>
                          <a:latin typeface="Arial" panose="020B0604020202020204" pitchFamily="34" charset="0"/>
                        </a:rPr>
                        <a:t>Frais de telephone portable</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600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600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600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477017"/>
                  </a:ext>
                </a:extLst>
              </a:tr>
              <a:tr h="82364">
                <a:tc gridSpan="2">
                  <a:txBody>
                    <a:bodyPr/>
                    <a:lstStyle/>
                    <a:p>
                      <a:pPr algn="l" fontAlgn="b"/>
                      <a:r>
                        <a:rPr lang="fr-FR" sz="500" b="0" i="0" u="none" strike="noStrike">
                          <a:effectLst/>
                          <a:latin typeface="Arial" panose="020B0604020202020204" pitchFamily="34" charset="0"/>
                        </a:rPr>
                        <a:t>Services bancaires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570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570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570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352984"/>
                  </a:ext>
                </a:extLst>
              </a:tr>
              <a:tr h="82364">
                <a:tc gridSpan="2">
                  <a:txBody>
                    <a:bodyPr/>
                    <a:lstStyle/>
                    <a:p>
                      <a:pPr algn="l" fontAlgn="b"/>
                      <a:r>
                        <a:rPr lang="fr-FR" sz="500" b="0" i="0" u="none" strike="noStrike">
                          <a:effectLst/>
                          <a:latin typeface="Arial" panose="020B0604020202020204" pitchFamily="34" charset="0"/>
                        </a:rPr>
                        <a:t>Frais sur émission prêt</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300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661953"/>
                  </a:ext>
                </a:extLst>
              </a:tr>
              <a:tr h="82364">
                <a:tc gridSpan="2">
                  <a:txBody>
                    <a:bodyPr/>
                    <a:lstStyle/>
                    <a:p>
                      <a:pPr algn="l" fontAlgn="b"/>
                      <a:r>
                        <a:rPr lang="fr-FR" sz="500" b="0" i="0" u="none" strike="noStrike">
                          <a:effectLst/>
                          <a:latin typeface="Arial" panose="020B0604020202020204" pitchFamily="34" charset="0"/>
                        </a:rPr>
                        <a:t>Cotisations diverses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400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1500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2000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342333"/>
                  </a:ext>
                </a:extLst>
              </a:tr>
              <a:tr h="82364">
                <a:tc gridSpan="2">
                  <a:txBody>
                    <a:bodyPr/>
                    <a:lstStyle/>
                    <a:p>
                      <a:pPr algn="l" fontAlgn="b"/>
                      <a:r>
                        <a:rPr lang="fr-FR" sz="500" b="0" i="0" u="none" strike="noStrike">
                          <a:effectLst/>
                          <a:latin typeface="Arial" panose="020B0604020202020204" pitchFamily="34" charset="0"/>
                        </a:rPr>
                        <a:t>Logiciel simul thermique</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600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600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600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9518979"/>
                  </a:ext>
                </a:extLst>
              </a:tr>
              <a:tr h="82364">
                <a:tc gridSpan="2">
                  <a:txBody>
                    <a:bodyPr/>
                    <a:lstStyle/>
                    <a:p>
                      <a:pPr algn="l" fontAlgn="b"/>
                      <a:r>
                        <a:rPr lang="fr-FR" sz="500" b="0" i="0" u="none" strike="noStrike">
                          <a:effectLst/>
                          <a:latin typeface="Arial" panose="020B0604020202020204" pitchFamily="34" charset="0"/>
                        </a:rPr>
                        <a:t>Protection marque</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900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300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300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306794"/>
                  </a:ext>
                </a:extLst>
              </a:tr>
              <a:tr h="82364">
                <a:tc gridSpan="2">
                  <a:txBody>
                    <a:bodyPr/>
                    <a:lstStyle/>
                    <a:p>
                      <a:pPr algn="l" fontAlgn="b"/>
                      <a:r>
                        <a:rPr lang="fr-FR" sz="500" b="1" i="0" u="none" strike="noStrike">
                          <a:effectLst/>
                          <a:latin typeface="Arial" panose="020B0604020202020204" pitchFamily="34" charset="0"/>
                        </a:rPr>
                        <a:t>Impôts et taxes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fr-FR"/>
                    </a:p>
                  </a:txBody>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978102076"/>
                  </a:ext>
                </a:extLst>
              </a:tr>
              <a:tr h="82364">
                <a:tc gridSpan="2">
                  <a:txBody>
                    <a:bodyPr/>
                    <a:lstStyle/>
                    <a:p>
                      <a:pPr algn="l" fontAlgn="b"/>
                      <a:r>
                        <a:rPr lang="fr-FR" sz="500" b="0" i="0" u="none" strike="noStrike">
                          <a:effectLst/>
                          <a:latin typeface="Arial" panose="020B0604020202020204" pitchFamily="34" charset="0"/>
                        </a:rPr>
                        <a:t>Formation continue</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252</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350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1752591"/>
                  </a:ext>
                </a:extLst>
              </a:tr>
              <a:tr h="82364">
                <a:tc>
                  <a:txBody>
                    <a:bodyPr/>
                    <a:lstStyle/>
                    <a:p>
                      <a:pPr algn="l" fontAlgn="b"/>
                      <a:r>
                        <a:rPr lang="fr-FR" sz="500" b="0" i="0" u="none" strike="noStrike">
                          <a:effectLst/>
                          <a:latin typeface="Arial" panose="020B0604020202020204" pitchFamily="34" charset="0"/>
                        </a:rPr>
                        <a:t>CFE</a:t>
                      </a:r>
                    </a:p>
                  </a:txBody>
                  <a:tcPr marL="2183" marR="2183" marT="218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600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600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938553"/>
                  </a:ext>
                </a:extLst>
              </a:tr>
              <a:tr h="82364">
                <a:tc gridSpan="2">
                  <a:txBody>
                    <a:bodyPr/>
                    <a:lstStyle/>
                    <a:p>
                      <a:pPr algn="l" fontAlgn="b"/>
                      <a:r>
                        <a:rPr lang="fr-FR" sz="500" b="0" i="0" u="none" strike="noStrike">
                          <a:effectLst/>
                          <a:latin typeface="Arial" panose="020B0604020202020204" pitchFamily="34" charset="0"/>
                        </a:rPr>
                        <a:t>Autres impots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6035888"/>
                  </a:ext>
                </a:extLst>
              </a:tr>
              <a:tr h="82364">
                <a:tc gridSpan="2">
                  <a:txBody>
                    <a:bodyPr/>
                    <a:lstStyle/>
                    <a:p>
                      <a:pPr algn="l" fontAlgn="b"/>
                      <a:r>
                        <a:rPr lang="fr-FR" sz="500" b="0" i="0" u="none" strike="noStrike">
                          <a:effectLst/>
                          <a:latin typeface="Arial" panose="020B0604020202020204" pitchFamily="34" charset="0"/>
                        </a:rPr>
                        <a:t>CSG déductible</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4547124"/>
                  </a:ext>
                </a:extLst>
              </a:tr>
              <a:tr h="82364">
                <a:tc>
                  <a:txBody>
                    <a:bodyPr/>
                    <a:lstStyle/>
                    <a:p>
                      <a:pPr algn="l" fontAlgn="b"/>
                      <a:r>
                        <a:rPr lang="fr-FR" sz="500" b="1" i="0" u="none" strike="noStrike">
                          <a:effectLst/>
                          <a:latin typeface="Arial" panose="020B0604020202020204" pitchFamily="34" charset="0"/>
                        </a:rPr>
                        <a:t> </a:t>
                      </a:r>
                    </a:p>
                  </a:txBody>
                  <a:tcPr marL="2183" marR="2183" marT="218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9782889"/>
                  </a:ext>
                </a:extLst>
              </a:tr>
              <a:tr h="82364">
                <a:tc gridSpan="2">
                  <a:txBody>
                    <a:bodyPr/>
                    <a:lstStyle/>
                    <a:p>
                      <a:pPr algn="l" fontAlgn="b"/>
                      <a:r>
                        <a:rPr lang="fr-FR" sz="500" b="1" i="0" u="none" strike="noStrike">
                          <a:effectLst/>
                          <a:latin typeface="Arial" panose="020B0604020202020204" pitchFamily="34" charset="0"/>
                        </a:rPr>
                        <a:t>Charges de personnel</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fr-FR"/>
                    </a:p>
                  </a:txBody>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691443090"/>
                  </a:ext>
                </a:extLst>
              </a:tr>
              <a:tr h="82364">
                <a:tc gridSpan="2">
                  <a:txBody>
                    <a:bodyPr/>
                    <a:lstStyle/>
                    <a:p>
                      <a:pPr algn="l" fontAlgn="b"/>
                      <a:r>
                        <a:rPr lang="fr-FR" sz="500" b="0" i="0" u="none" strike="noStrike">
                          <a:effectLst/>
                          <a:latin typeface="Arial" panose="020B0604020202020204" pitchFamily="34" charset="0"/>
                        </a:rPr>
                        <a:t>Rémunération </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500" b="0" i="0" u="none" strike="noStrike">
                          <a:effectLst/>
                          <a:latin typeface="Arial" panose="020B0604020202020204" pitchFamily="34" charset="0"/>
                        </a:rPr>
                        <a:t>36000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50000</a:t>
                      </a:r>
                    </a:p>
                  </a:txBody>
                  <a:tcPr marL="2183" marR="2183" marT="21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596121"/>
                  </a:ext>
                </a:extLst>
              </a:tr>
              <a:tr h="82364">
                <a:tc>
                  <a:txBody>
                    <a:bodyPr/>
                    <a:lstStyle/>
                    <a:p>
                      <a:pPr algn="l" fontAlgn="b"/>
                      <a:r>
                        <a:rPr lang="fr-FR" sz="500" b="0" i="0" u="none" strike="noStrike">
                          <a:effectLst/>
                          <a:latin typeface="Arial" panose="020B0604020202020204" pitchFamily="34" charset="0"/>
                        </a:rPr>
                        <a:t>Urssaf</a:t>
                      </a:r>
                    </a:p>
                  </a:txBody>
                  <a:tcPr marL="2183" marR="2183" marT="218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500" b="0" i="0" u="none" strike="noStrike">
                          <a:effectLst/>
                          <a:latin typeface="Arial" panose="020B0604020202020204" pitchFamily="34" charset="0"/>
                        </a:rPr>
                        <a:t>16000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22300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9652389"/>
                  </a:ext>
                </a:extLst>
              </a:tr>
              <a:tr h="82364">
                <a:tc gridSpan="2">
                  <a:txBody>
                    <a:bodyPr/>
                    <a:lstStyle/>
                    <a:p>
                      <a:pPr algn="l" fontAlgn="b"/>
                      <a:r>
                        <a:rPr lang="fr-FR" sz="500" b="0" i="0" u="none" strike="noStrike">
                          <a:effectLst/>
                          <a:latin typeface="Arial" panose="020B0604020202020204" pitchFamily="34" charset="0"/>
                        </a:rPr>
                        <a:t>Mutuelle obligatoire</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1800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500" b="0" i="0" u="none" strike="noStrike">
                          <a:effectLst/>
                          <a:latin typeface="Arial" panose="020B0604020202020204" pitchFamily="34" charset="0"/>
                        </a:rPr>
                        <a:t>1800</a:t>
                      </a:r>
                    </a:p>
                  </a:txBody>
                  <a:tcPr marL="2183" marR="2183" marT="21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696312"/>
                  </a:ext>
                </a:extLst>
              </a:tr>
              <a:tr h="82364">
                <a:tc>
                  <a:txBody>
                    <a:bodyPr/>
                    <a:lstStyle/>
                    <a:p>
                      <a:pPr algn="l" fontAlgn="b"/>
                      <a:r>
                        <a:rPr lang="fr-FR" sz="500" b="0" i="0" u="none" strike="noStrike">
                          <a:effectLst/>
                          <a:latin typeface="Arial" panose="020B0604020202020204" pitchFamily="34" charset="0"/>
                        </a:rPr>
                        <a:t> </a:t>
                      </a:r>
                    </a:p>
                  </a:txBody>
                  <a:tcPr marL="2183" marR="2183" marT="218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215051"/>
                  </a:ext>
                </a:extLst>
              </a:tr>
              <a:tr h="82364">
                <a:tc gridSpan="2">
                  <a:txBody>
                    <a:bodyPr/>
                    <a:lstStyle/>
                    <a:p>
                      <a:pPr algn="l" fontAlgn="b"/>
                      <a:r>
                        <a:rPr lang="fr-FR" sz="500" b="1" i="0" u="none" strike="noStrike">
                          <a:effectLst/>
                          <a:latin typeface="Arial" panose="020B0604020202020204" pitchFamily="34" charset="0"/>
                        </a:rPr>
                        <a:t>Charges financières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fr-FR"/>
                    </a:p>
                  </a:txBody>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053574960"/>
                  </a:ext>
                </a:extLst>
              </a:tr>
              <a:tr h="82364">
                <a:tc gridSpan="2">
                  <a:txBody>
                    <a:bodyPr/>
                    <a:lstStyle/>
                    <a:p>
                      <a:pPr algn="l" fontAlgn="b"/>
                      <a:r>
                        <a:rPr lang="fr-FR" sz="500" b="0" i="0" u="none" strike="noStrike">
                          <a:effectLst/>
                          <a:latin typeface="Arial" panose="020B0604020202020204" pitchFamily="34" charset="0"/>
                        </a:rPr>
                        <a:t> - intérêts sur emprunts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330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500" b="0" i="0" u="none" strike="noStrike">
                          <a:effectLst/>
                          <a:latin typeface="Arial" panose="020B0604020202020204" pitchFamily="34" charset="0"/>
                        </a:rPr>
                        <a:t>330</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500" b="0" i="0" u="none" strike="noStrike">
                          <a:effectLst/>
                          <a:latin typeface="Arial" panose="020B0604020202020204" pitchFamily="34" charset="0"/>
                        </a:rPr>
                        <a:t>330</a:t>
                      </a:r>
                    </a:p>
                  </a:txBody>
                  <a:tcPr marL="2183" marR="2183" marT="21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4096240"/>
                  </a:ext>
                </a:extLst>
              </a:tr>
              <a:tr h="82364">
                <a:tc>
                  <a:txBody>
                    <a:bodyPr/>
                    <a:lstStyle/>
                    <a:p>
                      <a:pPr algn="l" fontAlgn="b"/>
                      <a:r>
                        <a:rPr lang="fr-FR" sz="500" b="0" i="0" u="none" strike="noStrike">
                          <a:effectLst/>
                          <a:latin typeface="Arial" panose="020B0604020202020204" pitchFamily="34" charset="0"/>
                        </a:rPr>
                        <a:t> </a:t>
                      </a:r>
                    </a:p>
                  </a:txBody>
                  <a:tcPr marL="2183" marR="2183" marT="218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0401457"/>
                  </a:ext>
                </a:extLst>
              </a:tr>
              <a:tr h="82364">
                <a:tc gridSpan="2">
                  <a:txBody>
                    <a:bodyPr/>
                    <a:lstStyle/>
                    <a:p>
                      <a:pPr algn="l" fontAlgn="b"/>
                      <a:r>
                        <a:rPr lang="fr-FR" sz="500" b="1" i="0" u="none" strike="noStrike">
                          <a:effectLst/>
                          <a:latin typeface="Arial" panose="020B0604020202020204" pitchFamily="34" charset="0"/>
                        </a:rPr>
                        <a:t>Charges exceptionnelles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fr-FR"/>
                    </a:p>
                  </a:txBody>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244214242"/>
                  </a:ext>
                </a:extLst>
              </a:tr>
              <a:tr h="82364">
                <a:tc>
                  <a:txBody>
                    <a:bodyPr/>
                    <a:lstStyle/>
                    <a:p>
                      <a:pPr algn="l" fontAlgn="b"/>
                      <a:r>
                        <a:rPr lang="fr-FR" sz="500" b="1" i="0" u="none" strike="noStrike">
                          <a:effectLst/>
                          <a:latin typeface="Arial" panose="020B0604020202020204" pitchFamily="34" charset="0"/>
                        </a:rPr>
                        <a:t> </a:t>
                      </a:r>
                    </a:p>
                  </a:txBody>
                  <a:tcPr marL="2183" marR="2183" marT="218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a:t>
                      </a:r>
                    </a:p>
                  </a:txBody>
                  <a:tcPr marL="2183" marR="2183" marT="21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0777140"/>
                  </a:ext>
                </a:extLst>
              </a:tr>
              <a:tr h="159261">
                <a:tc gridSpan="2">
                  <a:txBody>
                    <a:bodyPr/>
                    <a:lstStyle/>
                    <a:p>
                      <a:pPr algn="l" fontAlgn="b"/>
                      <a:r>
                        <a:rPr lang="fr-FR" sz="500" b="1" i="0" u="none" strike="noStrike">
                          <a:effectLst/>
                          <a:latin typeface="Arial" panose="020B0604020202020204" pitchFamily="34" charset="0"/>
                        </a:rPr>
                        <a:t>Dotations aux amortissements</a:t>
                      </a:r>
                    </a:p>
                  </a:txBody>
                  <a:tcPr marL="2183" marR="2183" marT="21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endParaRPr lang="fr-FR"/>
                    </a:p>
                  </a:txBody>
                  <a:tcPr/>
                </a:tc>
                <a:tc>
                  <a:txBody>
                    <a:bodyPr/>
                    <a:lstStyle/>
                    <a:p>
                      <a:pPr algn="r" fontAlgn="b"/>
                      <a:r>
                        <a:rPr lang="fr-FR" sz="500" b="0" i="0" u="none" strike="noStrike">
                          <a:effectLst/>
                          <a:latin typeface="Arial" panose="020B0604020202020204" pitchFamily="34" charset="0"/>
                        </a:rPr>
                        <a:t>2486</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fr-FR" sz="500" b="0" i="0" u="none" strike="noStrike">
                          <a:effectLst/>
                          <a:latin typeface="Arial" panose="020B0604020202020204" pitchFamily="34" charset="0"/>
                        </a:rPr>
                        <a:t>2486</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fr-FR" sz="500" b="0" i="0" u="none" strike="noStrike">
                          <a:effectLst/>
                          <a:latin typeface="Arial" panose="020B0604020202020204" pitchFamily="34" charset="0"/>
                        </a:rPr>
                        <a:t>2486</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425182618"/>
                  </a:ext>
                </a:extLst>
              </a:tr>
              <a:tr h="159261">
                <a:tc gridSpan="2">
                  <a:txBody>
                    <a:bodyPr/>
                    <a:lstStyle/>
                    <a:p>
                      <a:pPr algn="ctr" fontAlgn="b"/>
                      <a:r>
                        <a:rPr lang="fr-FR" sz="500" b="1" i="0" u="none" strike="noStrike">
                          <a:effectLst/>
                          <a:latin typeface="Arial" panose="020B0604020202020204" pitchFamily="34" charset="0"/>
                        </a:rPr>
                        <a:t>Total des charges </a:t>
                      </a:r>
                    </a:p>
                  </a:txBody>
                  <a:tcPr marL="2183" marR="2183" marT="2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endParaRPr lang="fr-FR"/>
                    </a:p>
                  </a:txBody>
                  <a:tcPr/>
                </a:tc>
                <a:tc>
                  <a:txBody>
                    <a:bodyPr/>
                    <a:lstStyle/>
                    <a:p>
                      <a:pPr algn="l" fontAlgn="b"/>
                      <a:r>
                        <a:rPr lang="fr-FR" sz="500" b="0" i="0" u="none" strike="noStrike">
                          <a:effectLst/>
                          <a:latin typeface="Arial" panose="020B0604020202020204" pitchFamily="34" charset="0"/>
                        </a:rPr>
                        <a:t> 28 696,00 € </a:t>
                      </a:r>
                    </a:p>
                  </a:txBody>
                  <a:tcPr marL="2183" marR="2183" marT="2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500" b="0" i="0" u="none" strike="noStrike">
                          <a:effectLst/>
                          <a:latin typeface="Arial" panose="020B0604020202020204" pitchFamily="34" charset="0"/>
                        </a:rPr>
                        <a:t>   98 248,00 € </a:t>
                      </a:r>
                    </a:p>
                  </a:txBody>
                  <a:tcPr marL="2183" marR="2183" marT="2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500" b="0" i="0" u="none" strike="noStrike">
                          <a:effectLst/>
                          <a:latin typeface="Arial" panose="020B0604020202020204" pitchFamily="34" charset="0"/>
                        </a:rPr>
                        <a:t> 130 376,00 € </a:t>
                      </a:r>
                    </a:p>
                  </a:txBody>
                  <a:tcPr marL="2183" marR="2183" marT="2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836495235"/>
                  </a:ext>
                </a:extLst>
              </a:tr>
              <a:tr h="159261">
                <a:tc gridSpan="2">
                  <a:txBody>
                    <a:bodyPr/>
                    <a:lstStyle/>
                    <a:p>
                      <a:pPr algn="l" fontAlgn="b"/>
                      <a:r>
                        <a:rPr lang="fr-FR" sz="500" b="1" i="0" u="none" strike="noStrike">
                          <a:effectLst/>
                          <a:latin typeface="Arial" panose="020B0604020202020204" pitchFamily="34" charset="0"/>
                        </a:rPr>
                        <a:t>Résultat avant Impôt (A)-(B)</a:t>
                      </a:r>
                    </a:p>
                  </a:txBody>
                  <a:tcPr marL="2183" marR="2183" marT="2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b"/>
                      <a:r>
                        <a:rPr lang="fr-FR" sz="500" b="0" i="0" u="none" strike="noStrike">
                          <a:effectLst/>
                          <a:latin typeface="Arial" panose="020B0604020202020204" pitchFamily="34" charset="0"/>
                        </a:rPr>
                        <a:t>   1 304,00 € </a:t>
                      </a:r>
                    </a:p>
                  </a:txBody>
                  <a:tcPr marL="2183" marR="2183" marT="2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21 752,00 € </a:t>
                      </a:r>
                    </a:p>
                  </a:txBody>
                  <a:tcPr marL="2183" marR="2183" marT="2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effectLst/>
                          <a:latin typeface="Arial" panose="020B0604020202020204" pitchFamily="34" charset="0"/>
                        </a:rPr>
                        <a:t>   59 624,00 € </a:t>
                      </a:r>
                    </a:p>
                  </a:txBody>
                  <a:tcPr marL="2183" marR="2183" marT="2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5648855"/>
                  </a:ext>
                </a:extLst>
              </a:tr>
              <a:tr h="159261">
                <a:tc gridSpan="2">
                  <a:txBody>
                    <a:bodyPr/>
                    <a:lstStyle/>
                    <a:p>
                      <a:pPr algn="l" fontAlgn="ctr"/>
                      <a:r>
                        <a:rPr lang="fr-FR" sz="500" b="0" i="0" u="none" strike="noStrike">
                          <a:effectLst/>
                          <a:latin typeface="Arial" panose="020B0604020202020204" pitchFamily="34" charset="0"/>
                        </a:rPr>
                        <a:t>Impôt sur les bénéfices</a:t>
                      </a:r>
                    </a:p>
                  </a:txBody>
                  <a:tcPr marL="2183" marR="2183" marT="21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b"/>
                      <a:r>
                        <a:rPr lang="fr-FR" sz="500" b="0" i="0" u="none" strike="noStrike">
                          <a:effectLst/>
                          <a:latin typeface="Arial" panose="020B0604020202020204" pitchFamily="34" charset="0"/>
                        </a:rPr>
                        <a:t>      195,60 €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500" b="0" i="0" u="none" strike="noStrike">
                          <a:effectLst/>
                          <a:latin typeface="Arial" panose="020B0604020202020204" pitchFamily="34" charset="0"/>
                        </a:rPr>
                        <a:t>     3 262,80 €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500" b="0" i="0" u="none" strike="noStrike">
                          <a:effectLst/>
                          <a:latin typeface="Arial" panose="020B0604020202020204" pitchFamily="34" charset="0"/>
                        </a:rPr>
                        <a:t>   11 924,80 €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1935686"/>
                  </a:ext>
                </a:extLst>
              </a:tr>
              <a:tr h="159261">
                <a:tc gridSpan="2">
                  <a:txBody>
                    <a:bodyPr/>
                    <a:lstStyle/>
                    <a:p>
                      <a:pPr algn="ctr" fontAlgn="b"/>
                      <a:r>
                        <a:rPr lang="fr-FR" sz="500" b="1" i="0" u="none" strike="noStrike">
                          <a:effectLst/>
                          <a:latin typeface="Arial" panose="020B0604020202020204" pitchFamily="34" charset="0"/>
                        </a:rPr>
                        <a:t>Résultat net comptable</a:t>
                      </a:r>
                    </a:p>
                  </a:txBody>
                  <a:tcPr marL="2183" marR="2183" marT="2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fr-FR"/>
                    </a:p>
                  </a:txBody>
                  <a:tcPr/>
                </a:tc>
                <a:tc>
                  <a:txBody>
                    <a:bodyPr/>
                    <a:lstStyle/>
                    <a:p>
                      <a:pPr algn="l" fontAlgn="b"/>
                      <a:r>
                        <a:rPr lang="fr-FR" sz="500" b="0" i="0" u="none" strike="noStrike">
                          <a:effectLst/>
                          <a:latin typeface="Arial" panose="020B0604020202020204" pitchFamily="34" charset="0"/>
                        </a:rPr>
                        <a:t>   1 108,40 € </a:t>
                      </a:r>
                    </a:p>
                  </a:txBody>
                  <a:tcPr marL="2183" marR="2183" marT="2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500" b="0" i="0" u="none" strike="noStrike">
                          <a:effectLst/>
                          <a:latin typeface="Arial" panose="020B0604020202020204" pitchFamily="34" charset="0"/>
                        </a:rPr>
                        <a:t>   18 489,20 € </a:t>
                      </a:r>
                    </a:p>
                  </a:txBody>
                  <a:tcPr marL="2183" marR="2183" marT="2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500" b="0" i="0" u="none" strike="noStrike" dirty="0">
                          <a:effectLst/>
                          <a:latin typeface="Arial" panose="020B0604020202020204" pitchFamily="34" charset="0"/>
                        </a:rPr>
                        <a:t>   47 699,20 € </a:t>
                      </a:r>
                    </a:p>
                  </a:txBody>
                  <a:tcPr marL="2183" marR="2183" marT="2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800245127"/>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txBox="1">
            <a:spLocks noGrp="1"/>
          </p:cNvSpPr>
          <p:nvPr>
            <p:ph type="title"/>
          </p:nvPr>
        </p:nvSpPr>
        <p:spPr>
          <a:xfrm>
            <a:off x="933704" y="127265"/>
            <a:ext cx="10515600" cy="880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8B325"/>
              </a:buClr>
              <a:buSzPts val="5400"/>
              <a:buFont typeface="Calibri"/>
              <a:buNone/>
            </a:pPr>
            <a:r>
              <a:rPr lang="fr-FR" sz="5400" b="1" dirty="0">
                <a:solidFill>
                  <a:srgbClr val="88B325"/>
                </a:solidFill>
                <a:latin typeface="Calibri"/>
                <a:ea typeface="Calibri"/>
                <a:cs typeface="Calibri"/>
                <a:sym typeface="Calibri"/>
              </a:rPr>
              <a:t>Plan de financement 29 k€</a:t>
            </a:r>
            <a:endParaRPr sz="3240" b="1" dirty="0">
              <a:solidFill>
                <a:srgbClr val="88B325"/>
              </a:solidFill>
            </a:endParaRPr>
          </a:p>
        </p:txBody>
      </p:sp>
      <p:cxnSp>
        <p:nvCxnSpPr>
          <p:cNvPr id="165" name="Google Shape;165;p9"/>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66" name="Google Shape;166;p9"/>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67" name="Google Shape;167;p9"/>
          <p:cNvSpPr/>
          <p:nvPr/>
        </p:nvSpPr>
        <p:spPr>
          <a:xfrm rot="-5400000">
            <a:off x="59944" y="270291"/>
            <a:ext cx="629920" cy="569754"/>
          </a:xfrm>
          <a:prstGeom prst="triangle">
            <a:avLst>
              <a:gd name="adj" fmla="val 50000"/>
            </a:avLst>
          </a:prstGeom>
          <a:solidFill>
            <a:srgbClr val="88B3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9"/>
          <p:cNvSpPr txBox="1"/>
          <p:nvPr/>
        </p:nvSpPr>
        <p:spPr>
          <a:xfrm>
            <a:off x="6997458" y="1180454"/>
            <a:ext cx="4705669"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aphicFrame>
        <p:nvGraphicFramePr>
          <p:cNvPr id="9" name="Graphique 8">
            <a:extLst>
              <a:ext uri="{FF2B5EF4-FFF2-40B4-BE49-F238E27FC236}">
                <a16:creationId xmlns:a16="http://schemas.microsoft.com/office/drawing/2014/main" id="{54264E39-BA56-4EC3-B7C4-DA3B5DF1FA77}"/>
              </a:ext>
            </a:extLst>
          </p:cNvPr>
          <p:cNvGraphicFramePr>
            <a:graphicFrameLocks/>
          </p:cNvGraphicFramePr>
          <p:nvPr>
            <p:extLst>
              <p:ext uri="{D42A27DB-BD31-4B8C-83A1-F6EECF244321}">
                <p14:modId xmlns:p14="http://schemas.microsoft.com/office/powerpoint/2010/main" val="1600954119"/>
              </p:ext>
            </p:extLst>
          </p:nvPr>
        </p:nvGraphicFramePr>
        <p:xfrm>
          <a:off x="292231" y="1847873"/>
          <a:ext cx="5692043" cy="40500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a:extLst>
              <a:ext uri="{FF2B5EF4-FFF2-40B4-BE49-F238E27FC236}">
                <a16:creationId xmlns:a16="http://schemas.microsoft.com/office/drawing/2014/main" id="{F4DF6AB5-580E-4B10-94F3-D9E4C1E33AAE}"/>
              </a:ext>
            </a:extLst>
          </p:cNvPr>
          <p:cNvGraphicFramePr>
            <a:graphicFrameLocks/>
          </p:cNvGraphicFramePr>
          <p:nvPr>
            <p:extLst>
              <p:ext uri="{D42A27DB-BD31-4B8C-83A1-F6EECF244321}">
                <p14:modId xmlns:p14="http://schemas.microsoft.com/office/powerpoint/2010/main" val="4103915408"/>
              </p:ext>
            </p:extLst>
          </p:nvPr>
        </p:nvGraphicFramePr>
        <p:xfrm>
          <a:off x="6410227" y="1562264"/>
          <a:ext cx="4787210" cy="39712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99160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txBox="1">
            <a:spLocks noGrp="1"/>
          </p:cNvSpPr>
          <p:nvPr>
            <p:ph type="title"/>
          </p:nvPr>
        </p:nvSpPr>
        <p:spPr>
          <a:xfrm>
            <a:off x="933704" y="127265"/>
            <a:ext cx="10515600" cy="880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8B325"/>
              </a:buClr>
              <a:buSzPts val="5400"/>
              <a:buFont typeface="Calibri"/>
              <a:buNone/>
            </a:pPr>
            <a:r>
              <a:rPr lang="fr-FR" sz="5400" b="1">
                <a:solidFill>
                  <a:srgbClr val="88B325"/>
                </a:solidFill>
                <a:latin typeface="Calibri"/>
                <a:ea typeface="Calibri"/>
                <a:cs typeface="Calibri"/>
                <a:sym typeface="Calibri"/>
              </a:rPr>
              <a:t>Plan de financement</a:t>
            </a:r>
            <a:endParaRPr sz="3240" b="1">
              <a:solidFill>
                <a:srgbClr val="88B325"/>
              </a:solidFill>
            </a:endParaRPr>
          </a:p>
        </p:txBody>
      </p:sp>
      <p:cxnSp>
        <p:nvCxnSpPr>
          <p:cNvPr id="165" name="Google Shape;165;p9"/>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66" name="Google Shape;166;p9"/>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67" name="Google Shape;167;p9"/>
          <p:cNvSpPr/>
          <p:nvPr/>
        </p:nvSpPr>
        <p:spPr>
          <a:xfrm rot="-5400000">
            <a:off x="59944" y="270291"/>
            <a:ext cx="629920" cy="569754"/>
          </a:xfrm>
          <a:prstGeom prst="triangle">
            <a:avLst>
              <a:gd name="adj" fmla="val 50000"/>
            </a:avLst>
          </a:prstGeom>
          <a:solidFill>
            <a:srgbClr val="88B3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3" name="Tableau 2">
            <a:extLst>
              <a:ext uri="{FF2B5EF4-FFF2-40B4-BE49-F238E27FC236}">
                <a16:creationId xmlns:a16="http://schemas.microsoft.com/office/drawing/2014/main" id="{AF66E2E7-0B6C-47CE-8D87-8554054E6B3F}"/>
              </a:ext>
            </a:extLst>
          </p:cNvPr>
          <p:cNvGraphicFramePr>
            <a:graphicFrameLocks noGrp="1"/>
          </p:cNvGraphicFramePr>
          <p:nvPr>
            <p:extLst>
              <p:ext uri="{D42A27DB-BD31-4B8C-83A1-F6EECF244321}">
                <p14:modId xmlns:p14="http://schemas.microsoft.com/office/powerpoint/2010/main" val="3654563720"/>
              </p:ext>
            </p:extLst>
          </p:nvPr>
        </p:nvGraphicFramePr>
        <p:xfrm>
          <a:off x="2194666" y="1462603"/>
          <a:ext cx="7105084" cy="4351329"/>
        </p:xfrm>
        <a:graphic>
          <a:graphicData uri="http://schemas.openxmlformats.org/drawingml/2006/table">
            <a:tbl>
              <a:tblPr/>
              <a:tblGrid>
                <a:gridCol w="2343837">
                  <a:extLst>
                    <a:ext uri="{9D8B030D-6E8A-4147-A177-3AD203B41FA5}">
                      <a16:colId xmlns:a16="http://schemas.microsoft.com/office/drawing/2014/main" val="1380813669"/>
                    </a:ext>
                  </a:extLst>
                </a:gridCol>
                <a:gridCol w="935433">
                  <a:extLst>
                    <a:ext uri="{9D8B030D-6E8A-4147-A177-3AD203B41FA5}">
                      <a16:colId xmlns:a16="http://schemas.microsoft.com/office/drawing/2014/main" val="3453516295"/>
                    </a:ext>
                  </a:extLst>
                </a:gridCol>
                <a:gridCol w="2638130">
                  <a:extLst>
                    <a:ext uri="{9D8B030D-6E8A-4147-A177-3AD203B41FA5}">
                      <a16:colId xmlns:a16="http://schemas.microsoft.com/office/drawing/2014/main" val="1727818159"/>
                    </a:ext>
                  </a:extLst>
                </a:gridCol>
                <a:gridCol w="1187684">
                  <a:extLst>
                    <a:ext uri="{9D8B030D-6E8A-4147-A177-3AD203B41FA5}">
                      <a16:colId xmlns:a16="http://schemas.microsoft.com/office/drawing/2014/main" val="1458042692"/>
                    </a:ext>
                  </a:extLst>
                </a:gridCol>
              </a:tblGrid>
              <a:tr h="138738">
                <a:tc>
                  <a:txBody>
                    <a:bodyPr/>
                    <a:lstStyle/>
                    <a:p>
                      <a:pPr algn="l" fontAlgn="b"/>
                      <a:r>
                        <a:rPr lang="fr-FR" sz="800" b="1" i="0" u="sng"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c>
                  <a:txBody>
                    <a:bodyPr/>
                    <a:lstStyle/>
                    <a:p>
                      <a:pPr algn="l"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c>
                  <a:txBody>
                    <a:bodyPr/>
                    <a:lstStyle/>
                    <a:p>
                      <a:pPr algn="l"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extLst>
                  <a:ext uri="{0D108BD9-81ED-4DB2-BD59-A6C34878D82A}">
                    <a16:rowId xmlns:a16="http://schemas.microsoft.com/office/drawing/2014/main" val="3767465798"/>
                  </a:ext>
                </a:extLst>
              </a:tr>
              <a:tr h="220720">
                <a:tc>
                  <a:txBody>
                    <a:bodyPr/>
                    <a:lstStyle/>
                    <a:p>
                      <a:pPr algn="ctr" fontAlgn="b"/>
                      <a:r>
                        <a:rPr lang="fr-FR" sz="1300" b="1" i="0" u="sng" strike="noStrike">
                          <a:effectLst/>
                          <a:latin typeface="Arial" panose="020B0604020202020204" pitchFamily="34" charset="0"/>
                        </a:rPr>
                        <a:t>BESOINS</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l"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b"/>
                      <a:r>
                        <a:rPr lang="fr-FR" sz="1300" b="1" i="0" u="sng" strike="noStrike">
                          <a:effectLst/>
                          <a:latin typeface="Arial" panose="020B0604020202020204" pitchFamily="34" charset="0"/>
                        </a:rPr>
                        <a:t>RESSOURCES</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l"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2764242808"/>
                  </a:ext>
                </a:extLst>
              </a:tr>
              <a:tr h="138738">
                <a:tc>
                  <a:txBody>
                    <a:bodyPr/>
                    <a:lstStyle/>
                    <a:p>
                      <a:pPr algn="l" fontAlgn="b"/>
                      <a:r>
                        <a:rPr lang="fr-FR" sz="800" b="1" i="0" u="sng"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l"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l"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l"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3790747511"/>
                  </a:ext>
                </a:extLst>
              </a:tr>
              <a:tr h="138738">
                <a:tc>
                  <a:txBody>
                    <a:bodyPr/>
                    <a:lstStyle/>
                    <a:p>
                      <a:pPr algn="ctr" fontAlgn="b"/>
                      <a:r>
                        <a:rPr lang="fr-FR" sz="800" b="1" i="0" u="sng" strike="noStrike">
                          <a:effectLst/>
                          <a:latin typeface="Arial" panose="020B0604020202020204" pitchFamily="34" charset="0"/>
                        </a:rPr>
                        <a:t>  Immobilisations incorporelles</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1" i="0" u="sng" strike="noStrike">
                          <a:effectLst/>
                          <a:latin typeface="Arial" panose="020B0604020202020204" pitchFamily="34" charset="0"/>
                        </a:rPr>
                        <a:t>   Apport en capital</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79578378"/>
                  </a:ext>
                </a:extLst>
              </a:tr>
              <a:tr h="138738">
                <a:tc>
                  <a:txBody>
                    <a:bodyPr/>
                    <a:lstStyle/>
                    <a:p>
                      <a:pPr algn="l" fontAlgn="b"/>
                      <a:r>
                        <a:rPr lang="fr-FR" sz="800" b="0" i="0" u="none" strike="noStrike">
                          <a:effectLst/>
                          <a:latin typeface="Arial" panose="020B0604020202020204" pitchFamily="34" charset="0"/>
                        </a:rPr>
                        <a:t>    Frais d'établissement</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1 500 €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fr-FR" sz="800" b="0" i="0" u="none" strike="noStrike">
                          <a:effectLst/>
                          <a:latin typeface="Arial" panose="020B0604020202020204" pitchFamily="34" charset="0"/>
                        </a:rPr>
                        <a:t>Capital - Compte exploitant</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2 000 €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1490190835"/>
                  </a:ext>
                </a:extLst>
              </a:tr>
              <a:tr h="138738">
                <a:tc>
                  <a:txBody>
                    <a:bodyPr/>
                    <a:lstStyle/>
                    <a:p>
                      <a:pPr algn="l" fontAlgn="b"/>
                      <a:r>
                        <a:rPr lang="fr-FR" sz="800" b="0" i="0" u="none" strike="noStrike">
                          <a:effectLst/>
                          <a:latin typeface="Arial" panose="020B0604020202020204" pitchFamily="34" charset="0"/>
                        </a:rPr>
                        <a:t>    Droit au bail/ Pas de porte</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fr-FR" sz="800" b="0" i="0" u="none" strike="noStrike">
                          <a:effectLst/>
                          <a:latin typeface="Arial" panose="020B0604020202020204" pitchFamily="34" charset="0"/>
                        </a:rPr>
                        <a:t>Capital- Apport en Nature</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308862032"/>
                  </a:ext>
                </a:extLst>
              </a:tr>
              <a:tr h="138738">
                <a:tc>
                  <a:txBody>
                    <a:bodyPr/>
                    <a:lstStyle/>
                    <a:p>
                      <a:pPr algn="l" fontAlgn="b"/>
                      <a:r>
                        <a:rPr lang="fr-FR" sz="800" b="0" i="0" u="none" strike="noStrike">
                          <a:effectLst/>
                          <a:latin typeface="Arial" panose="020B0604020202020204" pitchFamily="34" charset="0"/>
                        </a:rPr>
                        <a:t>    Fonds de commerce</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02750009"/>
                  </a:ext>
                </a:extLst>
              </a:tr>
              <a:tr h="138738">
                <a:tc>
                  <a:txBody>
                    <a:bodyPr/>
                    <a:lstStyle/>
                    <a:p>
                      <a:pPr algn="l" fontAlgn="b"/>
                      <a:r>
                        <a:rPr lang="fr-FR" sz="800" b="0" i="0" u="none" strike="noStrike">
                          <a:effectLst/>
                          <a:latin typeface="Arial" panose="020B0604020202020204" pitchFamily="34" charset="0"/>
                        </a:rPr>
                        <a:t>    Dépôt de marque - nom de domaine</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900 €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fr-FR" sz="800" b="1" i="0" u="sng" strike="noStrike">
                          <a:effectLst/>
                          <a:latin typeface="Arial" panose="020B0604020202020204" pitchFamily="34" charset="0"/>
                        </a:rPr>
                        <a:t>Compte courant d'associe</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08089196"/>
                  </a:ext>
                </a:extLst>
              </a:tr>
              <a:tr h="138738">
                <a:tc>
                  <a:txBody>
                    <a:bodyPr/>
                    <a:lstStyle/>
                    <a:p>
                      <a:pPr algn="l" fontAlgn="b"/>
                      <a:r>
                        <a:rPr lang="fr-FR" sz="800" b="0" i="0" u="none" strike="noStrike">
                          <a:effectLst/>
                          <a:latin typeface="Arial" panose="020B0604020202020204" pitchFamily="34" charset="0"/>
                        </a:rPr>
                        <a:t>    Logiciels</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fr-FR" sz="800" b="0" i="0" u="none" strike="noStrike">
                          <a:effectLst/>
                          <a:latin typeface="Arial" panose="020B0604020202020204" pitchFamily="34" charset="0"/>
                        </a:rPr>
                        <a:t>   Comptes courants d'associé 1</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2 000 €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4163786786"/>
                  </a:ext>
                </a:extLst>
              </a:tr>
              <a:tr h="138738">
                <a:tc>
                  <a:txBody>
                    <a:bodyPr/>
                    <a:lstStyle/>
                    <a:p>
                      <a:pPr algn="l" fontAlgn="b"/>
                      <a:r>
                        <a:rPr lang="fr-FR" sz="800" b="0" i="0" u="none" strike="noStrike">
                          <a:effectLst/>
                          <a:latin typeface="Arial" panose="020B0604020202020204" pitchFamily="34" charset="0"/>
                        </a:rPr>
                        <a:t>    Licence</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fr-FR" sz="800" b="0" i="0" u="none" strike="noStrike">
                          <a:effectLst/>
                          <a:latin typeface="Arial" panose="020B0604020202020204" pitchFamily="34" charset="0"/>
                        </a:rPr>
                        <a:t>   Comptes courants d'associé 2</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3304432376"/>
                  </a:ext>
                </a:extLst>
              </a:tr>
              <a:tr h="138738">
                <a:tc>
                  <a:txBody>
                    <a:bodyPr/>
                    <a:lstStyle/>
                    <a:p>
                      <a:pPr algn="l" fontAlgn="b"/>
                      <a:r>
                        <a:rPr lang="fr-FR" sz="800" b="0" i="0" u="none" strike="noStrike">
                          <a:effectLst/>
                          <a:latin typeface="Arial" panose="020B0604020202020204" pitchFamily="34" charset="0"/>
                        </a:rPr>
                        <a:t>   Site Internet + Publicité au démarrage</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6 200 €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77464060"/>
                  </a:ext>
                </a:extLst>
              </a:tr>
              <a:tr h="138738">
                <a:tc>
                  <a:txBody>
                    <a:bodyPr/>
                    <a:lstStyle/>
                    <a:p>
                      <a:pPr algn="l" fontAlgn="b"/>
                      <a:r>
                        <a:rPr lang="fr-FR" sz="800" b="0" i="0" u="none" strike="noStrike">
                          <a:effectLst/>
                          <a:latin typeface="Arial" panose="020B0604020202020204" pitchFamily="34" charset="0"/>
                        </a:rPr>
                        <a:t>    Frais de dossier - prêt</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300 €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fr-FR" sz="800" b="1" i="0" u="sng" strike="noStrike">
                          <a:effectLst/>
                          <a:latin typeface="Arial" panose="020B0604020202020204" pitchFamily="34" charset="0"/>
                        </a:rPr>
                        <a:t>Emprunt</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87712251"/>
                  </a:ext>
                </a:extLst>
              </a:tr>
              <a:tr h="138738">
                <a:tc>
                  <a:txBody>
                    <a:bodyPr/>
                    <a:lstStyle/>
                    <a:p>
                      <a:pPr algn="ctr" fontAlgn="b"/>
                      <a:r>
                        <a:rPr lang="fr-FR" sz="800" b="1" i="0" u="sng" strike="noStrike">
                          <a:effectLst/>
                          <a:latin typeface="Arial" panose="020B0604020202020204" pitchFamily="34" charset="0"/>
                        </a:rPr>
                        <a:t>  Immobilisations corporelles</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effectLst/>
                          <a:latin typeface="Arial" panose="020B0604020202020204" pitchFamily="34" charset="0"/>
                        </a:rPr>
                        <a:t>Prêt d'honneur - France Active</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5 000 €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3356579046"/>
                  </a:ext>
                </a:extLst>
              </a:tr>
              <a:tr h="138738">
                <a:tc>
                  <a:txBody>
                    <a:bodyPr/>
                    <a:lstStyle/>
                    <a:p>
                      <a:pPr algn="l" fontAlgn="b"/>
                      <a:r>
                        <a:rPr lang="fr-FR" sz="800" b="0" i="0" u="none" strike="noStrike">
                          <a:effectLst/>
                          <a:latin typeface="Arial" panose="020B0604020202020204" pitchFamily="34" charset="0"/>
                        </a:rPr>
                        <a:t>    Constructions</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fr-FR" sz="800" b="0" i="0" u="none" strike="noStrike">
                          <a:effectLst/>
                          <a:latin typeface="Arial" panose="020B0604020202020204" pitchFamily="34" charset="0"/>
                        </a:rPr>
                        <a:t>Initiative Loiret</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3 000 €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705054022"/>
                  </a:ext>
                </a:extLst>
              </a:tr>
              <a:tr h="138738">
                <a:tc>
                  <a:txBody>
                    <a:bodyPr/>
                    <a:lstStyle/>
                    <a:p>
                      <a:pPr algn="l" fontAlgn="b"/>
                      <a:r>
                        <a:rPr lang="fr-FR" sz="800" b="0" i="0" u="none" strike="noStrike">
                          <a:effectLst/>
                          <a:latin typeface="Arial" panose="020B0604020202020204" pitchFamily="34" charset="0"/>
                        </a:rPr>
                        <a:t>    Matériel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fr-FR" sz="800" b="0" i="0" u="none" strike="noStrike">
                          <a:effectLst/>
                          <a:latin typeface="Arial" panose="020B0604020202020204" pitchFamily="34" charset="0"/>
                        </a:rPr>
                        <a:t>NACCRE</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1741796370"/>
                  </a:ext>
                </a:extLst>
              </a:tr>
              <a:tr h="138738">
                <a:tc>
                  <a:txBody>
                    <a:bodyPr/>
                    <a:lstStyle/>
                    <a:p>
                      <a:pPr algn="l" fontAlgn="b"/>
                      <a:r>
                        <a:rPr lang="fr-FR" sz="800" b="0" i="0" u="none" strike="noStrike">
                          <a:effectLst/>
                          <a:latin typeface="Arial" panose="020B0604020202020204" pitchFamily="34" charset="0"/>
                        </a:rPr>
                        <a:t>    Aménagement</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fr-FR" sz="800" b="0" i="0" u="none" strike="noStrike">
                          <a:effectLst/>
                          <a:latin typeface="Arial" panose="020B0604020202020204" pitchFamily="34" charset="0"/>
                        </a:rPr>
                        <a:t>Emprunt(s) bancaire (s)</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17 000 €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1809247595"/>
                  </a:ext>
                </a:extLst>
              </a:tr>
              <a:tr h="138738">
                <a:tc>
                  <a:txBody>
                    <a:bodyPr/>
                    <a:lstStyle/>
                    <a:p>
                      <a:pPr algn="l" fontAlgn="b"/>
                      <a:r>
                        <a:rPr lang="fr-FR" sz="800" b="0" i="0" u="none" strike="noStrike">
                          <a:effectLst/>
                          <a:latin typeface="Arial" panose="020B0604020202020204" pitchFamily="34" charset="0"/>
                        </a:rPr>
                        <a:t>    Matériel de transport</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fr-FR" sz="800" b="0" i="0" u="none" strike="noStrike">
                          <a:effectLst/>
                          <a:latin typeface="Arial" panose="020B0604020202020204" pitchFamily="34" charset="0"/>
                        </a:rPr>
                        <a:t>Crédit relais TVA</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355042829"/>
                  </a:ext>
                </a:extLst>
              </a:tr>
              <a:tr h="138738">
                <a:tc>
                  <a:txBody>
                    <a:bodyPr/>
                    <a:lstStyle/>
                    <a:p>
                      <a:pPr algn="l" fontAlgn="b"/>
                      <a:r>
                        <a:rPr lang="fr-FR" sz="800" b="0" i="0" u="none" strike="noStrike">
                          <a:effectLst/>
                          <a:latin typeface="Arial" panose="020B0604020202020204" pitchFamily="34" charset="0"/>
                        </a:rPr>
                        <a:t>    Matériel de bureau</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2 100 €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17891341"/>
                  </a:ext>
                </a:extLst>
              </a:tr>
              <a:tr h="138738">
                <a:tc>
                  <a:txBody>
                    <a:bodyPr/>
                    <a:lstStyle/>
                    <a:p>
                      <a:pPr algn="l" fontAlgn="b"/>
                      <a:r>
                        <a:rPr lang="fr-FR" sz="800" b="0" i="0" u="none" strike="noStrike">
                          <a:effectLst/>
                          <a:latin typeface="Arial" panose="020B0604020202020204" pitchFamily="34" charset="0"/>
                        </a:rPr>
                        <a:t>    Mobilier</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fr-FR" sz="800" b="1" i="0" u="sng" strike="noStrike">
                          <a:effectLst/>
                          <a:latin typeface="Arial" panose="020B0604020202020204" pitchFamily="34" charset="0"/>
                        </a:rPr>
                        <a:t>   Subventions</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32584678"/>
                  </a:ext>
                </a:extLst>
              </a:tr>
              <a:tr h="138738">
                <a:tc>
                  <a:txBody>
                    <a:bodyPr/>
                    <a:lstStyle/>
                    <a:p>
                      <a:pPr algn="l"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effectLst/>
                          <a:latin typeface="Arial" panose="020B0604020202020204" pitchFamily="34" charset="0"/>
                        </a:rPr>
                        <a:t>Subvention d'exploitation</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1610882473"/>
                  </a:ext>
                </a:extLst>
              </a:tr>
              <a:tr h="138738">
                <a:tc>
                  <a:txBody>
                    <a:bodyPr/>
                    <a:lstStyle/>
                    <a:p>
                      <a:pPr algn="ctr" fontAlgn="b"/>
                      <a:r>
                        <a:rPr lang="fr-FR" sz="800" b="1" i="0" u="sng" strike="noStrike">
                          <a:effectLst/>
                          <a:latin typeface="Arial" panose="020B0604020202020204" pitchFamily="34" charset="0"/>
                        </a:rPr>
                        <a:t>  Immobilisations financières</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effectLst/>
                          <a:latin typeface="Arial" panose="020B0604020202020204" pitchFamily="34" charset="0"/>
                        </a:rPr>
                        <a:t>Subvention d'équipement reçue</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0 €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4156623005"/>
                  </a:ext>
                </a:extLst>
              </a:tr>
              <a:tr h="138738">
                <a:tc>
                  <a:txBody>
                    <a:bodyPr/>
                    <a:lstStyle/>
                    <a:p>
                      <a:pPr algn="l" fontAlgn="b"/>
                      <a:r>
                        <a:rPr lang="fr-FR" sz="800" b="0" i="0" u="none" strike="noStrike">
                          <a:effectLst/>
                          <a:latin typeface="Arial" panose="020B0604020202020204" pitchFamily="34" charset="0"/>
                        </a:rPr>
                        <a:t>    Caution des loyers</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fr-FR" sz="800" b="1"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38494030"/>
                  </a:ext>
                </a:extLst>
              </a:tr>
              <a:tr h="138738">
                <a:tc>
                  <a:txBody>
                    <a:bodyPr/>
                    <a:lstStyle/>
                    <a:p>
                      <a:pPr algn="l"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1"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87494333"/>
                  </a:ext>
                </a:extLst>
              </a:tr>
              <a:tr h="138738">
                <a:tc>
                  <a:txBody>
                    <a:bodyPr/>
                    <a:lstStyle/>
                    <a:p>
                      <a:pPr algn="ctr" fontAlgn="b"/>
                      <a:r>
                        <a:rPr lang="fr-FR" sz="800" b="1" i="0" u="sng" strike="noStrike">
                          <a:effectLst/>
                          <a:latin typeface="Arial" panose="020B0604020202020204" pitchFamily="34" charset="0"/>
                        </a:rPr>
                        <a:t>  Stock de départ</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1"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1"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1183297"/>
                  </a:ext>
                </a:extLst>
              </a:tr>
              <a:tr h="138738">
                <a:tc>
                  <a:txBody>
                    <a:bodyPr/>
                    <a:lstStyle/>
                    <a:p>
                      <a:pPr algn="l" fontAlgn="b"/>
                      <a:r>
                        <a:rPr lang="fr-FR" sz="800" b="0" i="0" u="none" strike="noStrike">
                          <a:effectLst/>
                          <a:latin typeface="Arial" panose="020B0604020202020204" pitchFamily="34" charset="0"/>
                        </a:rPr>
                        <a:t>Stock en HT valeur 1</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1"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fr-FR" sz="800" b="1"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27741240"/>
                  </a:ext>
                </a:extLst>
              </a:tr>
              <a:tr h="138738">
                <a:tc>
                  <a:txBody>
                    <a:bodyPr/>
                    <a:lstStyle/>
                    <a:p>
                      <a:pPr algn="l" fontAlgn="b"/>
                      <a:r>
                        <a:rPr lang="fr-FR" sz="800" b="0" i="0" u="none" strike="noStrike">
                          <a:effectLst/>
                          <a:latin typeface="Arial" panose="020B0604020202020204" pitchFamily="34" charset="0"/>
                        </a:rPr>
                        <a:t>Stock en HT valeur 2</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1"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fr-FR" sz="800" b="1"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95203546"/>
                  </a:ext>
                </a:extLst>
              </a:tr>
              <a:tr h="138738">
                <a:tc>
                  <a:txBody>
                    <a:bodyPr/>
                    <a:lstStyle/>
                    <a:p>
                      <a:pPr algn="l"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1"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9753318"/>
                  </a:ext>
                </a:extLst>
              </a:tr>
              <a:tr h="138738">
                <a:tc>
                  <a:txBody>
                    <a:bodyPr/>
                    <a:lstStyle/>
                    <a:p>
                      <a:pPr algn="ctr" fontAlgn="b"/>
                      <a:r>
                        <a:rPr lang="fr-FR" sz="800" b="1" i="0" u="sng" strike="noStrike">
                          <a:effectLst/>
                          <a:latin typeface="Arial" panose="020B0604020202020204" pitchFamily="34" charset="0"/>
                        </a:rPr>
                        <a:t>  Besoin en fonds de roulement</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18 000 €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fr-FR" sz="800" b="1"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42819769"/>
                  </a:ext>
                </a:extLst>
              </a:tr>
              <a:tr h="138738">
                <a:tc>
                  <a:txBody>
                    <a:bodyPr/>
                    <a:lstStyle/>
                    <a:p>
                      <a:pPr algn="ctr" fontAlgn="b"/>
                      <a:r>
                        <a:rPr lang="fr-FR" sz="800" b="1" i="0" u="none" strike="noStrike">
                          <a:effectLst/>
                          <a:latin typeface="Arial" panose="020B0604020202020204" pitchFamily="34" charset="0"/>
                        </a:rPr>
                        <a:t>6mois</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effectLst/>
                          <a:latin typeface="Arial" panose="020B0604020202020204" pitchFamily="34" charset="0"/>
                        </a:rPr>
                        <a:t>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0427384"/>
                  </a:ext>
                </a:extLst>
              </a:tr>
              <a:tr h="245945">
                <a:tc>
                  <a:txBody>
                    <a:bodyPr/>
                    <a:lstStyle/>
                    <a:p>
                      <a:pPr algn="r" fontAlgn="b"/>
                      <a:r>
                        <a:rPr lang="fr-FR" sz="800" b="1" i="0" u="none" strike="noStrike">
                          <a:effectLst/>
                          <a:latin typeface="Arial" panose="020B0604020202020204" pitchFamily="34" charset="0"/>
                        </a:rPr>
                        <a:t>TOTAL BESOINS</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fr-FR" sz="800" b="1" i="0" u="none" strike="noStrike">
                          <a:effectLst/>
                          <a:latin typeface="Arial" panose="020B0604020202020204" pitchFamily="34" charset="0"/>
                        </a:rPr>
                        <a:t>29 000 €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r-FR" sz="800" b="1" i="0" u="none" strike="noStrike">
                          <a:effectLst/>
                          <a:latin typeface="Arial" panose="020B0604020202020204" pitchFamily="34" charset="0"/>
                        </a:rPr>
                        <a:t>TOTAL RESSOURCES</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fr-FR" sz="800" b="1" i="0" u="none" strike="noStrike" dirty="0">
                          <a:effectLst/>
                          <a:latin typeface="Arial" panose="020B0604020202020204" pitchFamily="34" charset="0"/>
                        </a:rPr>
                        <a:t>29 000 €</a:t>
                      </a:r>
                    </a:p>
                  </a:txBody>
                  <a:tcPr marL="6306" marR="6306" marT="6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391111269"/>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0"/>
          <p:cNvSpPr txBox="1">
            <a:spLocks noGrp="1"/>
          </p:cNvSpPr>
          <p:nvPr>
            <p:ph type="title"/>
          </p:nvPr>
        </p:nvSpPr>
        <p:spPr>
          <a:xfrm>
            <a:off x="904240" y="240208"/>
            <a:ext cx="10515600" cy="9777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3004C"/>
              </a:buClr>
              <a:buSzPts val="6000"/>
              <a:buFont typeface="Calibri"/>
              <a:buNone/>
            </a:pPr>
            <a:r>
              <a:rPr lang="fr-FR" sz="6000" b="1">
                <a:solidFill>
                  <a:srgbClr val="E3004C"/>
                </a:solidFill>
                <a:latin typeface="Calibri"/>
                <a:ea typeface="Calibri"/>
                <a:cs typeface="Calibri"/>
                <a:sym typeface="Calibri"/>
              </a:rPr>
              <a:t>Plan d’action</a:t>
            </a:r>
            <a:endParaRPr sz="3600" b="1">
              <a:solidFill>
                <a:srgbClr val="2E4D66"/>
              </a:solidFill>
            </a:endParaRPr>
          </a:p>
        </p:txBody>
      </p:sp>
      <p:cxnSp>
        <p:nvCxnSpPr>
          <p:cNvPr id="176" name="Google Shape;176;p10"/>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77" name="Google Shape;177;p10"/>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78" name="Google Shape;178;p10"/>
          <p:cNvSpPr/>
          <p:nvPr/>
        </p:nvSpPr>
        <p:spPr>
          <a:xfrm rot="-5400000">
            <a:off x="59944" y="270291"/>
            <a:ext cx="629920" cy="569754"/>
          </a:xfrm>
          <a:prstGeom prst="triangle">
            <a:avLst>
              <a:gd name="adj" fmla="val 50000"/>
            </a:avLst>
          </a:prstGeom>
          <a:solidFill>
            <a:srgbClr val="E300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10"/>
          <p:cNvSpPr txBox="1"/>
          <p:nvPr/>
        </p:nvSpPr>
        <p:spPr>
          <a:xfrm>
            <a:off x="998508" y="1331791"/>
            <a:ext cx="9039337" cy="409338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2E4D66"/>
              </a:buClr>
              <a:buSzPts val="2400"/>
            </a:pPr>
            <a:r>
              <a:rPr lang="fr-FR" sz="2000" b="1" dirty="0">
                <a:solidFill>
                  <a:srgbClr val="2E4D66"/>
                </a:solidFill>
                <a:latin typeface="Calibri"/>
                <a:ea typeface="Calibri"/>
                <a:cs typeface="Calibri"/>
                <a:sym typeface="Calibri"/>
              </a:rPr>
              <a:t>Les prochaines étapes :</a:t>
            </a:r>
          </a:p>
          <a:p>
            <a:pPr marR="0" lvl="0" algn="l" rtl="0">
              <a:spcBef>
                <a:spcPts val="0"/>
              </a:spcBef>
              <a:spcAft>
                <a:spcPts val="0"/>
              </a:spcAft>
              <a:buClr>
                <a:srgbClr val="2E4D66"/>
              </a:buClr>
              <a:buSzPts val="2400"/>
            </a:pPr>
            <a:endParaRPr lang="fr-FR" sz="2000" b="1" dirty="0">
              <a:solidFill>
                <a:srgbClr val="2E4D66"/>
              </a:solidFill>
              <a:latin typeface="Calibri"/>
              <a:ea typeface="Calibri"/>
              <a:cs typeface="Calibri"/>
              <a:sym typeface="Calibri"/>
            </a:endParaRPr>
          </a:p>
          <a:p>
            <a:pPr marL="285750" marR="0" lvl="0" indent="-285750" algn="just" rtl="0">
              <a:spcBef>
                <a:spcPts val="0"/>
              </a:spcBef>
              <a:spcAft>
                <a:spcPts val="0"/>
              </a:spcAft>
              <a:buClr>
                <a:srgbClr val="2E4D66"/>
              </a:buClr>
              <a:buSzPts val="2400"/>
              <a:buFont typeface="Arial"/>
              <a:buChar char="•"/>
            </a:pPr>
            <a:r>
              <a:rPr lang="fr-FR" sz="2000" dirty="0">
                <a:solidFill>
                  <a:srgbClr val="2E4D66"/>
                </a:solidFill>
                <a:latin typeface="Calibri"/>
                <a:cs typeface="Calibri"/>
              </a:rPr>
              <a:t>Continuer le travail de prospection et d’entretiens auprès de partenaires stratégiques / potentiels prescripteurs. Confirmer et continuer d’affiner le discours commercial. Obtenir des pistes de partenariat auprès d’acteurs du monde de l’immobilier, artisans, tête de réseau …</a:t>
            </a:r>
          </a:p>
          <a:p>
            <a:pPr marL="285750" marR="0" lvl="0" indent="-285750" algn="just" rtl="0">
              <a:spcBef>
                <a:spcPts val="0"/>
              </a:spcBef>
              <a:spcAft>
                <a:spcPts val="0"/>
              </a:spcAft>
              <a:buClr>
                <a:srgbClr val="2E4D66"/>
              </a:buClr>
              <a:buSzPts val="2400"/>
              <a:buFont typeface="Arial"/>
              <a:buChar char="•"/>
            </a:pPr>
            <a:endParaRPr lang="fr-FR" sz="2000" dirty="0">
              <a:solidFill>
                <a:srgbClr val="2E4D66"/>
              </a:solidFill>
              <a:latin typeface="Calibri"/>
              <a:cs typeface="Calibri"/>
              <a:sym typeface="Calibri"/>
            </a:endParaRPr>
          </a:p>
          <a:p>
            <a:pPr marL="285750" marR="0" lvl="0" indent="-285750" algn="just" rtl="0">
              <a:spcBef>
                <a:spcPts val="0"/>
              </a:spcBef>
              <a:spcAft>
                <a:spcPts val="0"/>
              </a:spcAft>
              <a:buClr>
                <a:srgbClr val="2E4D66"/>
              </a:buClr>
              <a:buSzPts val="2400"/>
              <a:buFont typeface="Arial"/>
              <a:buChar char="•"/>
            </a:pPr>
            <a:r>
              <a:rPr lang="fr-FR" sz="2000" dirty="0">
                <a:solidFill>
                  <a:srgbClr val="2E4D66"/>
                </a:solidFill>
                <a:latin typeface="Calibri"/>
                <a:ea typeface="Calibri"/>
                <a:cs typeface="Calibri"/>
                <a:sym typeface="Calibri"/>
              </a:rPr>
              <a:t>Rencontrer les acteurs du réemploi et les coopératives d’activité O10c création / </a:t>
            </a:r>
            <a:r>
              <a:rPr lang="fr-FR" sz="2000" dirty="0" err="1">
                <a:solidFill>
                  <a:srgbClr val="2E4D66"/>
                </a:solidFill>
                <a:latin typeface="Calibri"/>
                <a:ea typeface="Calibri"/>
                <a:cs typeface="Calibri"/>
                <a:sym typeface="Calibri"/>
              </a:rPr>
              <a:t>Novabat</a:t>
            </a:r>
            <a:endParaRPr lang="fr-FR" sz="2000" dirty="0">
              <a:solidFill>
                <a:srgbClr val="2E4D66"/>
              </a:solidFill>
              <a:latin typeface="Calibri"/>
              <a:ea typeface="Calibri"/>
              <a:cs typeface="Calibri"/>
              <a:sym typeface="Calibri"/>
            </a:endParaRPr>
          </a:p>
          <a:p>
            <a:pPr marL="285750" marR="0" lvl="0" indent="-285750" algn="just" rtl="0">
              <a:spcBef>
                <a:spcPts val="0"/>
              </a:spcBef>
              <a:spcAft>
                <a:spcPts val="0"/>
              </a:spcAft>
              <a:buClr>
                <a:srgbClr val="2E4D66"/>
              </a:buClr>
              <a:buSzPts val="2400"/>
              <a:buFont typeface="Arial"/>
              <a:buChar char="•"/>
            </a:pPr>
            <a:endParaRPr lang="fr-FR" sz="2000" dirty="0">
              <a:solidFill>
                <a:srgbClr val="2E4D66"/>
              </a:solidFill>
              <a:latin typeface="Calibri"/>
              <a:ea typeface="Calibri"/>
              <a:cs typeface="Calibri"/>
              <a:sym typeface="Calibri"/>
            </a:endParaRPr>
          </a:p>
          <a:p>
            <a:pPr marL="285750" marR="0" lvl="0" indent="-285750" algn="just" rtl="0">
              <a:spcBef>
                <a:spcPts val="0"/>
              </a:spcBef>
              <a:spcAft>
                <a:spcPts val="0"/>
              </a:spcAft>
              <a:buClr>
                <a:srgbClr val="2E4D66"/>
              </a:buClr>
              <a:buSzPts val="2400"/>
              <a:buFont typeface="Arial"/>
              <a:buChar char="•"/>
            </a:pPr>
            <a:r>
              <a:rPr lang="fr-FR" sz="2000" dirty="0">
                <a:solidFill>
                  <a:srgbClr val="2E4D66"/>
                </a:solidFill>
                <a:latin typeface="Calibri"/>
                <a:cs typeface="Calibri"/>
              </a:rPr>
              <a:t>Créer une landing page ainsi que du contenu pour être référencé et identifié dans l’écosystème / mettre en place une stratégie de communication adéquate (logo/charte graphique)</a:t>
            </a:r>
            <a:endParaRPr lang="fr-FR" sz="2000" dirty="0">
              <a:solidFill>
                <a:srgbClr val="2E4D66"/>
              </a:solidFill>
              <a:latin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0"/>
          <p:cNvSpPr txBox="1">
            <a:spLocks noGrp="1"/>
          </p:cNvSpPr>
          <p:nvPr>
            <p:ph type="title"/>
          </p:nvPr>
        </p:nvSpPr>
        <p:spPr>
          <a:xfrm>
            <a:off x="904240" y="240208"/>
            <a:ext cx="10515600" cy="9777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3004C"/>
              </a:buClr>
              <a:buSzPts val="6000"/>
              <a:buFont typeface="Calibri"/>
              <a:buNone/>
            </a:pPr>
            <a:r>
              <a:rPr lang="fr-FR" sz="6000" b="1">
                <a:solidFill>
                  <a:srgbClr val="E3004C"/>
                </a:solidFill>
                <a:latin typeface="Calibri"/>
                <a:ea typeface="Calibri"/>
                <a:cs typeface="Calibri"/>
                <a:sym typeface="Calibri"/>
              </a:rPr>
              <a:t>Plan d’action</a:t>
            </a:r>
            <a:endParaRPr sz="3600" b="1">
              <a:solidFill>
                <a:srgbClr val="2E4D66"/>
              </a:solidFill>
            </a:endParaRPr>
          </a:p>
        </p:txBody>
      </p:sp>
      <p:cxnSp>
        <p:nvCxnSpPr>
          <p:cNvPr id="176" name="Google Shape;176;p10"/>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77" name="Google Shape;177;p10"/>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78" name="Google Shape;178;p10"/>
          <p:cNvSpPr/>
          <p:nvPr/>
        </p:nvSpPr>
        <p:spPr>
          <a:xfrm rot="-5400000">
            <a:off x="59944" y="270291"/>
            <a:ext cx="629920" cy="569754"/>
          </a:xfrm>
          <a:prstGeom prst="triangle">
            <a:avLst>
              <a:gd name="adj" fmla="val 50000"/>
            </a:avLst>
          </a:prstGeom>
          <a:solidFill>
            <a:srgbClr val="E300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10"/>
          <p:cNvSpPr txBox="1"/>
          <p:nvPr/>
        </p:nvSpPr>
        <p:spPr>
          <a:xfrm>
            <a:off x="904240" y="1859692"/>
            <a:ext cx="9039337" cy="22159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dirty="0">
                <a:solidFill>
                  <a:srgbClr val="2E4D66"/>
                </a:solidFill>
                <a:latin typeface="Calibri"/>
                <a:ea typeface="Calibri"/>
                <a:cs typeface="Calibri"/>
                <a:sym typeface="Calibri"/>
              </a:rPr>
              <a:t>La création d’entreprise est prévue pour octobre 2024</a:t>
            </a:r>
          </a:p>
          <a:p>
            <a:pPr marL="0" marR="0" lvl="0" indent="0" algn="l" rtl="0">
              <a:spcBef>
                <a:spcPts val="0"/>
              </a:spcBef>
              <a:spcAft>
                <a:spcPts val="0"/>
              </a:spcAft>
              <a:buNone/>
            </a:pPr>
            <a:endParaRPr lang="fr-FR" sz="2400" dirty="0">
              <a:solidFill>
                <a:srgbClr val="2E4D66"/>
              </a:solidFill>
              <a:latin typeface="Calibri"/>
              <a:ea typeface="Calibri"/>
              <a:cs typeface="Calibri"/>
              <a:sym typeface="Calibri"/>
            </a:endParaRPr>
          </a:p>
          <a:p>
            <a:pPr marL="0" marR="0" lvl="0" indent="0" algn="just" rtl="0">
              <a:spcBef>
                <a:spcPts val="0"/>
              </a:spcBef>
              <a:spcAft>
                <a:spcPts val="0"/>
              </a:spcAft>
              <a:buNone/>
            </a:pPr>
            <a:r>
              <a:rPr lang="fr-FR" sz="2400" dirty="0">
                <a:solidFill>
                  <a:srgbClr val="2E4D66"/>
                </a:solidFill>
                <a:latin typeface="Calibri"/>
                <a:ea typeface="Calibri"/>
                <a:cs typeface="Calibri"/>
                <a:sym typeface="Calibri"/>
              </a:rPr>
              <a:t>L’accompagnement de l’incubateur permettra d’expérimenter, de mettre en place le processus de production, de trouver les financements et de c</a:t>
            </a:r>
            <a:r>
              <a:rPr lang="fr-FR" sz="2400" dirty="0">
                <a:solidFill>
                  <a:srgbClr val="2E4D66"/>
                </a:solidFill>
                <a:latin typeface="Calibri"/>
                <a:cs typeface="Calibri"/>
                <a:sym typeface="Calibri"/>
              </a:rPr>
              <a:t>ontinuer à élargir le champ des possibles</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2201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933704" y="127265"/>
            <a:ext cx="10515600" cy="880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4D66"/>
              </a:buClr>
              <a:buSzPts val="5400"/>
              <a:buFont typeface="Calibri"/>
              <a:buNone/>
            </a:pPr>
            <a:r>
              <a:rPr lang="fr-FR" sz="5400" b="1">
                <a:solidFill>
                  <a:srgbClr val="2E4D66"/>
                </a:solidFill>
                <a:latin typeface="Calibri"/>
                <a:ea typeface="Calibri"/>
                <a:cs typeface="Calibri"/>
                <a:sym typeface="Calibri"/>
              </a:rPr>
              <a:t>Rappel du projet</a:t>
            </a:r>
            <a:endParaRPr sz="3240" b="1">
              <a:solidFill>
                <a:srgbClr val="2E4D66"/>
              </a:solidFill>
            </a:endParaRPr>
          </a:p>
        </p:txBody>
      </p:sp>
      <p:cxnSp>
        <p:nvCxnSpPr>
          <p:cNvPr id="108" name="Google Shape;108;p3"/>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09" name="Google Shape;109;p3"/>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10" name="Google Shape;110;p3"/>
          <p:cNvSpPr/>
          <p:nvPr/>
        </p:nvSpPr>
        <p:spPr>
          <a:xfrm rot="-5400000">
            <a:off x="59944" y="270291"/>
            <a:ext cx="629920" cy="569754"/>
          </a:xfrm>
          <a:prstGeom prst="triangle">
            <a:avLst>
              <a:gd name="adj" fmla="val 50000"/>
            </a:avLst>
          </a:prstGeom>
          <a:solidFill>
            <a:srgbClr val="2E4D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3"/>
          <p:cNvSpPr txBox="1"/>
          <p:nvPr/>
        </p:nvSpPr>
        <p:spPr>
          <a:xfrm>
            <a:off x="933704" y="1695134"/>
            <a:ext cx="10056351" cy="4154943"/>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fr-FR" sz="2400" b="1" dirty="0">
                <a:solidFill>
                  <a:srgbClr val="2E4D66"/>
                </a:solidFill>
                <a:latin typeface="Calibri"/>
                <a:cs typeface="Calibri"/>
              </a:rPr>
              <a:t>Service d’accompagnement à la réalisation d’investissements immobiliers écoresponsables et engagés </a:t>
            </a:r>
            <a:r>
              <a:rPr lang="fr-FR" sz="2400" dirty="0">
                <a:solidFill>
                  <a:srgbClr val="2E4D66"/>
                </a:solidFill>
                <a:latin typeface="Calibri"/>
                <a:cs typeface="Calibri"/>
              </a:rPr>
              <a:t>depuis l’identification du bien en passant par le pilotage des travaux et la mise en location (avec option d’ameublement et de gestion locative).</a:t>
            </a:r>
          </a:p>
          <a:p>
            <a:pPr marL="342900" indent="-342900">
              <a:buFont typeface="Arial" panose="020B0604020202020204" pitchFamily="34" charset="0"/>
              <a:buChar char="•"/>
            </a:pPr>
            <a:endParaRPr lang="fr-FR" sz="2400" dirty="0">
              <a:solidFill>
                <a:srgbClr val="2E4D66"/>
              </a:solidFill>
              <a:latin typeface="Calibri"/>
              <a:cs typeface="Calibri"/>
            </a:endParaRPr>
          </a:p>
          <a:p>
            <a:pPr marL="342900" indent="-342900">
              <a:buFont typeface="Arial" panose="020B0604020202020204" pitchFamily="34" charset="0"/>
              <a:buChar char="•"/>
            </a:pPr>
            <a:r>
              <a:rPr lang="fr-FR" sz="2400" dirty="0">
                <a:solidFill>
                  <a:srgbClr val="2E4D66"/>
                </a:solidFill>
                <a:latin typeface="Calibri"/>
                <a:cs typeface="Calibri"/>
              </a:rPr>
              <a:t>Les travaux seront réalisés dans une démarche éco-responsable : isolants  </a:t>
            </a:r>
            <a:r>
              <a:rPr lang="fr-FR" sz="2400" dirty="0" err="1">
                <a:solidFill>
                  <a:srgbClr val="2E4D66"/>
                </a:solidFill>
                <a:latin typeface="Calibri"/>
                <a:cs typeface="Calibri"/>
              </a:rPr>
              <a:t>bio-sourcés</a:t>
            </a:r>
            <a:r>
              <a:rPr lang="fr-FR" sz="2400" dirty="0">
                <a:solidFill>
                  <a:srgbClr val="2E4D66"/>
                </a:solidFill>
                <a:latin typeface="Calibri"/>
                <a:cs typeface="Calibri"/>
              </a:rPr>
              <a:t>, matériaux de réemploi, peintures écologiques ressources locales…et intégreront une dimension sociale forte via des  chantiers d’insertions.</a:t>
            </a:r>
          </a:p>
          <a:p>
            <a:pPr marL="342900" indent="-342900">
              <a:buFont typeface="Arial" panose="020B0604020202020204" pitchFamily="34" charset="0"/>
              <a:buChar char="•"/>
            </a:pPr>
            <a:endParaRPr lang="fr-FR" sz="2400" dirty="0">
              <a:solidFill>
                <a:srgbClr val="2E4D66"/>
              </a:solidFill>
              <a:latin typeface="Calibri"/>
              <a:cs typeface="Calibri"/>
            </a:endParaRPr>
          </a:p>
          <a:p>
            <a:pPr marL="342900" indent="-342900">
              <a:buFont typeface="Arial" panose="020B0604020202020204" pitchFamily="34" charset="0"/>
              <a:buChar char="•"/>
            </a:pPr>
            <a:r>
              <a:rPr lang="fr-FR" sz="2400" dirty="0">
                <a:solidFill>
                  <a:srgbClr val="2E4D66"/>
                </a:solidFill>
                <a:latin typeface="Calibri"/>
                <a:cs typeface="Calibri"/>
              </a:rPr>
              <a:t>Zone d’intervention : Orléans Métropole pour débuter</a:t>
            </a:r>
          </a:p>
        </p:txBody>
      </p:sp>
    </p:spTree>
    <p:extLst>
      <p:ext uri="{BB962C8B-B14F-4D97-AF65-F5344CB8AC3E}">
        <p14:creationId xmlns:p14="http://schemas.microsoft.com/office/powerpoint/2010/main" val="205976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933704" y="127265"/>
            <a:ext cx="10515600" cy="880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4D66"/>
              </a:buClr>
              <a:buSzPts val="5400"/>
              <a:buFont typeface="Calibri"/>
              <a:buNone/>
            </a:pPr>
            <a:r>
              <a:rPr lang="fr-FR" sz="5400" b="1">
                <a:solidFill>
                  <a:srgbClr val="2E4D66"/>
                </a:solidFill>
                <a:latin typeface="Calibri"/>
                <a:ea typeface="Calibri"/>
                <a:cs typeface="Calibri"/>
                <a:sym typeface="Calibri"/>
              </a:rPr>
              <a:t>Rappel du projet</a:t>
            </a:r>
            <a:endParaRPr sz="3240" b="1">
              <a:solidFill>
                <a:srgbClr val="2E4D66"/>
              </a:solidFill>
            </a:endParaRPr>
          </a:p>
        </p:txBody>
      </p:sp>
      <p:cxnSp>
        <p:nvCxnSpPr>
          <p:cNvPr id="108" name="Google Shape;108;p3"/>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09" name="Google Shape;109;p3"/>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10" name="Google Shape;110;p3"/>
          <p:cNvSpPr/>
          <p:nvPr/>
        </p:nvSpPr>
        <p:spPr>
          <a:xfrm rot="-5400000">
            <a:off x="59944" y="270291"/>
            <a:ext cx="629920" cy="569754"/>
          </a:xfrm>
          <a:prstGeom prst="triangle">
            <a:avLst>
              <a:gd name="adj" fmla="val 50000"/>
            </a:avLst>
          </a:prstGeom>
          <a:solidFill>
            <a:srgbClr val="2E4D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3"/>
          <p:cNvSpPr txBox="1"/>
          <p:nvPr/>
        </p:nvSpPr>
        <p:spPr>
          <a:xfrm>
            <a:off x="1067824" y="1223794"/>
            <a:ext cx="10056351" cy="744815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ea typeface="Calibri"/>
              <a:cs typeface="Calibri"/>
              <a:sym typeface="Calibri"/>
            </a:endParaRPr>
          </a:p>
          <a:p>
            <a:pPr marL="285750" marR="0" lvl="0" indent="-285750" algn="l" rtl="0">
              <a:spcBef>
                <a:spcPts val="0"/>
              </a:spcBef>
              <a:spcAft>
                <a:spcPts val="0"/>
              </a:spcAft>
              <a:buClr>
                <a:srgbClr val="2E4D66"/>
              </a:buClr>
              <a:buSzPts val="2400"/>
              <a:buFont typeface="Arial"/>
              <a:buChar char="•"/>
            </a:pPr>
            <a:r>
              <a:rPr lang="fr-FR" sz="2400" dirty="0">
                <a:solidFill>
                  <a:srgbClr val="2E4D66"/>
                </a:solidFill>
                <a:latin typeface="Calibri"/>
                <a:ea typeface="Calibri"/>
                <a:cs typeface="Calibri"/>
                <a:sym typeface="Calibri"/>
              </a:rPr>
              <a:t>Quel est le besoin auquel tente de répondre le projet ?</a:t>
            </a:r>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ea typeface="Calibri"/>
              <a:cs typeface="Calibri"/>
              <a:sym typeface="Calibri"/>
            </a:endParaRPr>
          </a:p>
          <a:p>
            <a:pPr marL="285750" indent="-285750">
              <a:buClr>
                <a:srgbClr val="2E4D66"/>
              </a:buClr>
              <a:buSzPts val="2400"/>
              <a:buFont typeface="Arial"/>
              <a:buChar char="•"/>
              <a:tabLst>
                <a:tab pos="6119495" algn="r"/>
              </a:tabLst>
            </a:pPr>
            <a:r>
              <a:rPr lang="fr-FR" sz="2400" dirty="0">
                <a:solidFill>
                  <a:srgbClr val="2E4D66"/>
                </a:solidFill>
                <a:latin typeface="Calibri"/>
                <a:cs typeface="Calibri"/>
              </a:rPr>
              <a:t>Besoin de se loger : la pénurie de logements en location va s'accentuer dans les prochaines années / 43% du parc locatif privé sera progressivement interdit à la location si des travaux de réhabilitation ne sont pas réalisés.</a:t>
            </a:r>
          </a:p>
          <a:p>
            <a:pPr marL="285750" indent="-285750">
              <a:buClr>
                <a:srgbClr val="2E4D66"/>
              </a:buClr>
              <a:buSzPts val="2400"/>
              <a:buFont typeface="Arial"/>
              <a:buChar char="•"/>
              <a:tabLst>
                <a:tab pos="6119495" algn="r"/>
              </a:tabLst>
            </a:pPr>
            <a:endParaRPr lang="fr-FR" sz="2400" dirty="0">
              <a:solidFill>
                <a:srgbClr val="2E4D66"/>
              </a:solidFill>
              <a:latin typeface="Calibri"/>
              <a:cs typeface="Calibri"/>
            </a:endParaRPr>
          </a:p>
          <a:p>
            <a:pPr marL="285750" indent="-285750">
              <a:buClr>
                <a:srgbClr val="2E4D66"/>
              </a:buClr>
              <a:buSzPts val="2400"/>
              <a:buFont typeface="Arial"/>
              <a:buChar char="•"/>
              <a:tabLst>
                <a:tab pos="6119495" algn="r"/>
              </a:tabLst>
            </a:pPr>
            <a:r>
              <a:rPr lang="fr-FR" sz="2400" dirty="0">
                <a:solidFill>
                  <a:srgbClr val="2E4D66"/>
                </a:solidFill>
                <a:latin typeface="Calibri"/>
                <a:cs typeface="Calibri"/>
              </a:rPr>
              <a:t>Besoins environnementaux : le secteur du bâtiment représente en France près de 45% de la consommation d’énergie finale et génère plus de 25% des émissions de gaz à effets de serre, dont environ deux tiers proviennent des logements particuliers. Les déchets du bâtiment représentent plus de 200 millions de tonnes par an.</a:t>
            </a:r>
          </a:p>
          <a:p>
            <a:pPr marL="285750" marR="0" lvl="0" indent="-285750" algn="l" rtl="0">
              <a:spcBef>
                <a:spcPts val="0"/>
              </a:spcBef>
              <a:spcAft>
                <a:spcPts val="0"/>
              </a:spcAft>
              <a:buClr>
                <a:srgbClr val="2E4D66"/>
              </a:buClr>
              <a:buSzPts val="2400"/>
              <a:buFont typeface="Arial"/>
              <a:buChar char="•"/>
            </a:pPr>
            <a:endParaRPr dirty="0"/>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ea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ea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cs typeface="Calibri"/>
              <a:sym typeface="Calibri"/>
            </a:endParaRPr>
          </a:p>
          <a:p>
            <a:pPr marL="285750" marR="0" lvl="0" indent="-285750" algn="l" rtl="0">
              <a:spcBef>
                <a:spcPts val="0"/>
              </a:spcBef>
              <a:spcAft>
                <a:spcPts val="0"/>
              </a:spcAft>
              <a:buClr>
                <a:srgbClr val="2E4D66"/>
              </a:buClr>
              <a:buSzPts val="2400"/>
              <a:buFont typeface="Arial"/>
              <a:buChar char="•"/>
            </a:pPr>
            <a:endParaRPr dirty="0"/>
          </a:p>
          <a:p>
            <a:pPr marL="285750" marR="0" lvl="0" indent="-133350" algn="l" rtl="0">
              <a:spcBef>
                <a:spcPts val="0"/>
              </a:spcBef>
              <a:spcAft>
                <a:spcPts val="0"/>
              </a:spcAft>
              <a:buClr>
                <a:schemeClr val="dk1"/>
              </a:buClr>
              <a:buSzPts val="2400"/>
              <a:buFont typeface="Arial"/>
              <a:buNone/>
            </a:pPr>
            <a:endParaRPr sz="2400" dirty="0">
              <a:solidFill>
                <a:srgbClr val="2E4D66"/>
              </a:solidFill>
              <a:latin typeface="Calibri"/>
              <a:ea typeface="Calibri"/>
              <a:cs typeface="Calibri"/>
              <a:sym typeface="Calibri"/>
            </a:endParaRPr>
          </a:p>
          <a:p>
            <a:pPr marL="0" marR="0" lvl="0" indent="0" algn="l" rtl="0">
              <a:spcBef>
                <a:spcPts val="0"/>
              </a:spcBef>
              <a:spcAft>
                <a:spcPts val="0"/>
              </a:spcAft>
              <a:buNone/>
            </a:pPr>
            <a:r>
              <a:rPr lang="fr-FR" sz="2400" dirty="0">
                <a:solidFill>
                  <a:srgbClr val="2E4D66"/>
                </a:solidFill>
                <a:latin typeface="Calibri"/>
                <a:ea typeface="Calibri"/>
                <a:cs typeface="Calibri"/>
                <a:sym typeface="Calibri"/>
              </a:rPr>
              <a:t>NB : Le but est de recontextualiser le projet. Cette introduction doit être claire et précise mais </a:t>
            </a:r>
            <a:r>
              <a:rPr lang="fr-FR" sz="2400" b="1" dirty="0">
                <a:solidFill>
                  <a:srgbClr val="2E4D66"/>
                </a:solidFill>
                <a:latin typeface="Calibri"/>
                <a:ea typeface="Calibri"/>
                <a:cs typeface="Calibri"/>
                <a:sym typeface="Calibri"/>
              </a:rPr>
              <a:t>ne pas prendre trop de temps</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5058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933704" y="127265"/>
            <a:ext cx="10515600" cy="880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4D66"/>
              </a:buClr>
              <a:buSzPts val="5400"/>
              <a:buFont typeface="Calibri"/>
              <a:buNone/>
            </a:pPr>
            <a:r>
              <a:rPr lang="fr-FR" sz="5400" b="1">
                <a:solidFill>
                  <a:srgbClr val="2E4D66"/>
                </a:solidFill>
                <a:latin typeface="Calibri"/>
                <a:ea typeface="Calibri"/>
                <a:cs typeface="Calibri"/>
                <a:sym typeface="Calibri"/>
              </a:rPr>
              <a:t>Rappel du projet</a:t>
            </a:r>
            <a:endParaRPr sz="3240" b="1">
              <a:solidFill>
                <a:srgbClr val="2E4D66"/>
              </a:solidFill>
            </a:endParaRPr>
          </a:p>
        </p:txBody>
      </p:sp>
      <p:cxnSp>
        <p:nvCxnSpPr>
          <p:cNvPr id="108" name="Google Shape;108;p3"/>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09" name="Google Shape;109;p3"/>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10" name="Google Shape;110;p3"/>
          <p:cNvSpPr/>
          <p:nvPr/>
        </p:nvSpPr>
        <p:spPr>
          <a:xfrm rot="-5400000">
            <a:off x="59944" y="270291"/>
            <a:ext cx="629920" cy="569754"/>
          </a:xfrm>
          <a:prstGeom prst="triangle">
            <a:avLst>
              <a:gd name="adj" fmla="val 50000"/>
            </a:avLst>
          </a:prstGeom>
          <a:solidFill>
            <a:srgbClr val="2E4D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3"/>
          <p:cNvSpPr txBox="1"/>
          <p:nvPr/>
        </p:nvSpPr>
        <p:spPr>
          <a:xfrm>
            <a:off x="933704" y="1695134"/>
            <a:ext cx="10056351" cy="317005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2E4D66"/>
              </a:buClr>
              <a:buSzPts val="2400"/>
            </a:pPr>
            <a:r>
              <a:rPr lang="fr-FR" sz="2400" b="1" dirty="0">
                <a:solidFill>
                  <a:srgbClr val="2E4D66"/>
                </a:solidFill>
                <a:latin typeface="Calibri"/>
                <a:ea typeface="Calibri"/>
                <a:cs typeface="Calibri"/>
                <a:sym typeface="Calibri"/>
              </a:rPr>
              <a:t>Les préconisations du jury </a:t>
            </a:r>
            <a:r>
              <a:rPr lang="fr-FR" sz="2400" dirty="0">
                <a:solidFill>
                  <a:srgbClr val="2E4D66"/>
                </a:solidFill>
                <a:latin typeface="Calibri"/>
                <a:ea typeface="Calibri"/>
                <a:cs typeface="Calibri"/>
                <a:sym typeface="Calibri"/>
              </a:rPr>
              <a:t>:</a:t>
            </a:r>
          </a:p>
          <a:p>
            <a:pPr marL="285750" marR="0" lvl="0" indent="-285750" algn="l" rtl="0">
              <a:spcBef>
                <a:spcPts val="0"/>
              </a:spcBef>
              <a:spcAft>
                <a:spcPts val="0"/>
              </a:spcAft>
              <a:buClr>
                <a:srgbClr val="2E4D66"/>
              </a:buClr>
              <a:buSzPts val="2400"/>
              <a:buFont typeface="Arial"/>
              <a:buChar char="•"/>
            </a:pPr>
            <a:endParaRPr lang="fr-FR" sz="2400" dirty="0">
              <a:solidFill>
                <a:srgbClr val="2E4D66"/>
              </a:solidFill>
              <a:latin typeface="Calibri"/>
              <a:ea typeface="Calibri"/>
              <a:cs typeface="Calibri"/>
              <a:sym typeface="Calibri"/>
            </a:endParaRPr>
          </a:p>
          <a:p>
            <a:pPr marL="285750" marR="0" lvl="0" indent="-285750" algn="l" rtl="0">
              <a:spcBef>
                <a:spcPts val="0"/>
              </a:spcBef>
              <a:spcAft>
                <a:spcPts val="0"/>
              </a:spcAft>
              <a:buClr>
                <a:srgbClr val="2E4D66"/>
              </a:buClr>
              <a:buSzPts val="2400"/>
              <a:buFont typeface="Arial"/>
              <a:buChar char="•"/>
            </a:pPr>
            <a:r>
              <a:rPr lang="fr-FR" sz="2400" dirty="0">
                <a:solidFill>
                  <a:srgbClr val="2E4D66"/>
                </a:solidFill>
                <a:latin typeface="Calibri"/>
                <a:cs typeface="Calibri"/>
              </a:rPr>
              <a:t>Structurer la solution proposée</a:t>
            </a:r>
          </a:p>
          <a:p>
            <a:pPr marL="285750" marR="0" lvl="0" indent="-285750" algn="l" rtl="0">
              <a:spcBef>
                <a:spcPts val="0"/>
              </a:spcBef>
              <a:spcAft>
                <a:spcPts val="0"/>
              </a:spcAft>
              <a:buClr>
                <a:srgbClr val="2E4D66"/>
              </a:buClr>
              <a:buSzPts val="2400"/>
              <a:buFont typeface="Arial"/>
              <a:buChar char="•"/>
            </a:pPr>
            <a:r>
              <a:rPr lang="fr-FR" sz="2400" dirty="0">
                <a:solidFill>
                  <a:srgbClr val="2E4D66"/>
                </a:solidFill>
                <a:latin typeface="Calibri"/>
                <a:cs typeface="Calibri"/>
              </a:rPr>
              <a:t>Développer sa connaissance de l’écosystème local et des acteurs </a:t>
            </a:r>
          </a:p>
          <a:p>
            <a:pPr marL="285750" marR="0" lvl="0" indent="-285750" algn="l" rtl="0">
              <a:spcBef>
                <a:spcPts val="0"/>
              </a:spcBef>
              <a:spcAft>
                <a:spcPts val="0"/>
              </a:spcAft>
              <a:buClr>
                <a:srgbClr val="2E4D66"/>
              </a:buClr>
              <a:buSzPts val="2400"/>
              <a:buFont typeface="Arial"/>
              <a:buChar char="•"/>
            </a:pPr>
            <a:r>
              <a:rPr lang="fr-FR" sz="2400" dirty="0">
                <a:solidFill>
                  <a:srgbClr val="2E4D66"/>
                </a:solidFill>
                <a:latin typeface="Calibri"/>
                <a:cs typeface="Calibri"/>
              </a:rPr>
              <a:t>S’acculturer à l’Economie Sociale et Solidaire</a:t>
            </a:r>
          </a:p>
          <a:p>
            <a:pPr marL="285750" marR="0" lvl="0" indent="-285750" algn="l" rtl="0">
              <a:spcBef>
                <a:spcPts val="0"/>
              </a:spcBef>
              <a:spcAft>
                <a:spcPts val="0"/>
              </a:spcAft>
              <a:buClr>
                <a:srgbClr val="2E4D66"/>
              </a:buClr>
              <a:buSzPts val="2400"/>
              <a:buFont typeface="Arial"/>
              <a:buChar char="•"/>
            </a:pPr>
            <a:r>
              <a:rPr lang="fr-FR" sz="2400" dirty="0">
                <a:solidFill>
                  <a:srgbClr val="2E4D66"/>
                </a:solidFill>
                <a:latin typeface="Calibri"/>
                <a:cs typeface="Calibri"/>
              </a:rPr>
              <a:t>Elargir la notion de « partenaires » à celle des parties prenantes </a:t>
            </a:r>
          </a:p>
          <a:p>
            <a:pPr marL="285750" marR="0" lvl="0" indent="-285750" algn="l" rtl="0">
              <a:spcBef>
                <a:spcPts val="0"/>
              </a:spcBef>
              <a:spcAft>
                <a:spcPts val="0"/>
              </a:spcAft>
              <a:buClr>
                <a:srgbClr val="2E4D66"/>
              </a:buClr>
              <a:buSzPts val="2400"/>
              <a:buFont typeface="Arial"/>
              <a:buChar char="•"/>
            </a:pPr>
            <a:endParaRPr dirty="0"/>
          </a:p>
          <a:p>
            <a:pPr marL="285750" marR="0" lvl="0" indent="-133350" algn="l" rtl="0">
              <a:spcBef>
                <a:spcPts val="0"/>
              </a:spcBef>
              <a:spcAft>
                <a:spcPts val="0"/>
              </a:spcAft>
              <a:buClr>
                <a:schemeClr val="dk1"/>
              </a:buClr>
              <a:buSzPts val="2400"/>
              <a:buFont typeface="Arial"/>
              <a:buNone/>
            </a:pPr>
            <a:endParaRPr sz="2400" dirty="0">
              <a:solidFill>
                <a:srgbClr val="2E4D66"/>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838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933704" y="555168"/>
            <a:ext cx="10515600" cy="97774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88B325"/>
              </a:buClr>
              <a:buSzPts val="5400"/>
              <a:buFont typeface="Calibri"/>
              <a:buNone/>
            </a:pPr>
            <a:r>
              <a:rPr lang="fr-FR" sz="5400" b="1">
                <a:solidFill>
                  <a:srgbClr val="88B325"/>
                </a:solidFill>
                <a:latin typeface="Calibri"/>
                <a:ea typeface="Calibri"/>
                <a:cs typeface="Calibri"/>
                <a:sym typeface="Calibri"/>
              </a:rPr>
              <a:t>Equipe projet</a:t>
            </a:r>
            <a:br>
              <a:rPr lang="fr-FR" sz="5400" b="1">
                <a:solidFill>
                  <a:srgbClr val="88B325"/>
                </a:solidFill>
                <a:latin typeface="Calibri"/>
                <a:ea typeface="Calibri"/>
                <a:cs typeface="Calibri"/>
                <a:sym typeface="Calibri"/>
              </a:rPr>
            </a:br>
            <a:br>
              <a:rPr lang="fr-FR" sz="3240" b="1">
                <a:solidFill>
                  <a:srgbClr val="2E4D66"/>
                </a:solidFill>
              </a:rPr>
            </a:br>
            <a:endParaRPr sz="3240" b="1">
              <a:solidFill>
                <a:srgbClr val="2E4D66"/>
              </a:solidFill>
            </a:endParaRPr>
          </a:p>
        </p:txBody>
      </p:sp>
      <p:cxnSp>
        <p:nvCxnSpPr>
          <p:cNvPr id="117" name="Google Shape;117;p4"/>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18" name="Google Shape;118;p4"/>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19" name="Google Shape;119;p4"/>
          <p:cNvSpPr/>
          <p:nvPr/>
        </p:nvSpPr>
        <p:spPr>
          <a:xfrm rot="-5400000">
            <a:off x="108116" y="338794"/>
            <a:ext cx="629920" cy="569754"/>
          </a:xfrm>
          <a:prstGeom prst="triangle">
            <a:avLst>
              <a:gd name="adj" fmla="val 50000"/>
            </a:avLst>
          </a:prstGeom>
          <a:solidFill>
            <a:srgbClr val="88B3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4"/>
          <p:cNvSpPr txBox="1"/>
          <p:nvPr/>
        </p:nvSpPr>
        <p:spPr>
          <a:xfrm>
            <a:off x="423076" y="1164860"/>
            <a:ext cx="11551920" cy="5693140"/>
          </a:xfrm>
          <a:prstGeom prst="rect">
            <a:avLst/>
          </a:prstGeom>
          <a:noFill/>
          <a:ln>
            <a:noFill/>
          </a:ln>
        </p:spPr>
        <p:txBody>
          <a:bodyPr spcFirstLastPara="1" wrap="square" lIns="91425" tIns="45700" rIns="91425" bIns="45700" anchor="t" anchorCtr="0">
            <a:noAutofit/>
          </a:bodyPr>
          <a:lstStyle/>
          <a:p>
            <a:pPr marL="0" indent="0">
              <a:buNone/>
            </a:pPr>
            <a:r>
              <a:rPr lang="fr-FR" sz="1600" dirty="0">
                <a:solidFill>
                  <a:srgbClr val="2E4D66"/>
                </a:solidFill>
                <a:ea typeface="Calibri"/>
                <a:cs typeface="Calibri"/>
              </a:rPr>
              <a:t>A ce stade le projet est porté par Franck Maurin </a:t>
            </a:r>
          </a:p>
          <a:p>
            <a:pPr marL="0" indent="0">
              <a:buNone/>
            </a:pPr>
            <a:endParaRPr lang="fr-FR" sz="1600" dirty="0">
              <a:solidFill>
                <a:srgbClr val="2E4D66"/>
              </a:solidFill>
              <a:ea typeface="Calibri"/>
              <a:cs typeface="Calibri"/>
            </a:endParaRPr>
          </a:p>
          <a:p>
            <a:pPr marL="0" indent="0">
              <a:buNone/>
            </a:pPr>
            <a:r>
              <a:rPr lang="fr-FR" sz="1600" b="1" dirty="0">
                <a:solidFill>
                  <a:srgbClr val="2E4D66"/>
                </a:solidFill>
                <a:ea typeface="Calibri"/>
                <a:cs typeface="Calibri"/>
              </a:rPr>
              <a:t>Les parties prenantes du projet </a:t>
            </a:r>
            <a:r>
              <a:rPr lang="fr-FR" sz="1600" dirty="0">
                <a:solidFill>
                  <a:srgbClr val="2E4D66"/>
                </a:solidFill>
                <a:ea typeface="Calibri"/>
                <a:cs typeface="Calibri"/>
              </a:rPr>
              <a:t>:</a:t>
            </a:r>
          </a:p>
          <a:p>
            <a:pPr marL="0" indent="0">
              <a:buNone/>
            </a:pPr>
            <a:endParaRPr lang="fr-FR" sz="1600" dirty="0">
              <a:solidFill>
                <a:srgbClr val="2E4D66"/>
              </a:solidFill>
              <a:ea typeface="Calibri"/>
              <a:cs typeface="Calibri"/>
            </a:endParaRPr>
          </a:p>
          <a:p>
            <a:pPr marL="0" indent="0">
              <a:buNone/>
            </a:pPr>
            <a:r>
              <a:rPr lang="fr-FR" sz="1600" dirty="0">
                <a:solidFill>
                  <a:srgbClr val="2E4D66"/>
                </a:solidFill>
                <a:ea typeface="Calibri"/>
                <a:cs typeface="Calibri"/>
              </a:rPr>
              <a:t>Concernant la partie travaux nous travaillons avec l’association des compagnons bâtisseurs et notamment Guillaume Roty afin de structurer la proposition afin de pouvoir réaliser un maximum de travaux en ateliers d’insertion (formation des opérateurs </a:t>
            </a:r>
            <a:r>
              <a:rPr lang="fr-FR" sz="1600" dirty="0" err="1">
                <a:solidFill>
                  <a:srgbClr val="2E4D66"/>
                </a:solidFill>
                <a:ea typeface="Calibri"/>
                <a:cs typeface="Calibri"/>
              </a:rPr>
              <a:t>etc</a:t>
            </a:r>
            <a:r>
              <a:rPr lang="fr-FR" sz="1600" dirty="0">
                <a:solidFill>
                  <a:srgbClr val="2E4D66"/>
                </a:solidFill>
                <a:ea typeface="Calibri"/>
                <a:cs typeface="Calibri"/>
              </a:rPr>
              <a:t>).  </a:t>
            </a:r>
          </a:p>
          <a:p>
            <a:pPr marL="0" indent="0">
              <a:buNone/>
            </a:pPr>
            <a:endParaRPr lang="fr-FR" sz="1600" dirty="0">
              <a:solidFill>
                <a:srgbClr val="2E4D66"/>
              </a:solidFill>
              <a:ea typeface="Calibri"/>
              <a:cs typeface="Calibri"/>
            </a:endParaRPr>
          </a:p>
          <a:p>
            <a:r>
              <a:rPr lang="fr-FR" sz="1600" dirty="0">
                <a:solidFill>
                  <a:srgbClr val="2E4D66"/>
                </a:solidFill>
                <a:ea typeface="Calibri"/>
                <a:cs typeface="Calibri"/>
              </a:rPr>
              <a:t>Sur la partie technique le projet bénéficie du soutien de professionnels expérimentés ayant arrêté récemment leur activité: auditeur de l’Agence Nationale de Amélioration de l’Habitat et directeur technique d’ICADE qui intervient également sur la gestion du portefeuille immobilier des orphelins d’Auteuil.</a:t>
            </a:r>
          </a:p>
          <a:p>
            <a:pPr marL="0" indent="0">
              <a:buNone/>
            </a:pPr>
            <a:endParaRPr lang="fr-FR" sz="1600" dirty="0">
              <a:solidFill>
                <a:srgbClr val="2E4D66"/>
              </a:solidFill>
              <a:ea typeface="Calibri"/>
              <a:cs typeface="Calibri"/>
            </a:endParaRPr>
          </a:p>
          <a:p>
            <a:pPr marL="0" indent="0">
              <a:buNone/>
            </a:pPr>
            <a:r>
              <a:rPr lang="fr-FR" sz="1600" dirty="0">
                <a:solidFill>
                  <a:srgbClr val="2E4D66"/>
                </a:solidFill>
                <a:ea typeface="Calibri"/>
                <a:cs typeface="Calibri"/>
              </a:rPr>
              <a:t>Emeraude fera également partie dès sa constitution des réseaux </a:t>
            </a:r>
            <a:r>
              <a:rPr lang="fr-FR" sz="1600" dirty="0" err="1">
                <a:solidFill>
                  <a:srgbClr val="2E4D66"/>
                </a:solidFill>
                <a:ea typeface="Calibri"/>
                <a:cs typeface="Calibri"/>
              </a:rPr>
              <a:t>Envirobat</a:t>
            </a:r>
            <a:r>
              <a:rPr lang="fr-FR" sz="1600" dirty="0">
                <a:solidFill>
                  <a:srgbClr val="2E4D66"/>
                </a:solidFill>
                <a:ea typeface="Calibri"/>
                <a:cs typeface="Calibri"/>
              </a:rPr>
              <a:t> et </a:t>
            </a:r>
            <a:r>
              <a:rPr lang="fr-FR" sz="1600" dirty="0" err="1">
                <a:solidFill>
                  <a:srgbClr val="2E4D66"/>
                </a:solidFill>
                <a:ea typeface="Calibri"/>
                <a:cs typeface="Calibri"/>
              </a:rPr>
              <a:t>Echobat</a:t>
            </a:r>
            <a:r>
              <a:rPr lang="fr-FR" sz="1600" dirty="0">
                <a:solidFill>
                  <a:srgbClr val="2E4D66"/>
                </a:solidFill>
                <a:ea typeface="Calibri"/>
                <a:cs typeface="Calibri"/>
              </a:rPr>
              <a:t> avec qui plusieurs réunions de travail ont été réalisées.</a:t>
            </a:r>
          </a:p>
          <a:p>
            <a:pPr marL="0" indent="0">
              <a:buNone/>
            </a:pPr>
            <a:endParaRPr lang="fr-FR" sz="1600" dirty="0">
              <a:solidFill>
                <a:srgbClr val="2E4D66"/>
              </a:solidFill>
              <a:ea typeface="Calibri"/>
              <a:cs typeface="Calibri"/>
            </a:endParaRPr>
          </a:p>
          <a:p>
            <a:pPr marL="0" indent="0">
              <a:buNone/>
            </a:pPr>
            <a:r>
              <a:rPr lang="fr-FR" sz="1600" dirty="0">
                <a:solidFill>
                  <a:srgbClr val="2E4D66"/>
                </a:solidFill>
                <a:ea typeface="Calibri"/>
                <a:cs typeface="Calibri"/>
              </a:rPr>
              <a:t>Emeraude a été récemment approchée par la chambre d’agriculture concernant la mise en place d’une filière chanvre à l’échelle régionale.</a:t>
            </a:r>
          </a:p>
          <a:p>
            <a:pPr marL="0" indent="0">
              <a:buNone/>
            </a:pPr>
            <a:endParaRPr lang="fr-FR" sz="1600" dirty="0">
              <a:solidFill>
                <a:srgbClr val="2E4D66"/>
              </a:solidFill>
              <a:ea typeface="Calibri"/>
              <a:cs typeface="Calibri"/>
            </a:endParaRPr>
          </a:p>
          <a:p>
            <a:r>
              <a:rPr lang="fr-FR" sz="1600" b="1" dirty="0">
                <a:solidFill>
                  <a:srgbClr val="2E4D66"/>
                </a:solidFill>
                <a:ea typeface="Calibri"/>
                <a:cs typeface="Calibri"/>
              </a:rPr>
              <a:t>Les sources de revenus </a:t>
            </a:r>
            <a:r>
              <a:rPr lang="fr-FR" sz="1600" dirty="0">
                <a:solidFill>
                  <a:srgbClr val="2E4D66"/>
                </a:solidFill>
                <a:ea typeface="Calibri"/>
                <a:cs typeface="Calibri"/>
              </a:rPr>
              <a:t>sont actuellement constituées de l’ARE jusqu’en aout 2025</a:t>
            </a:r>
          </a:p>
          <a:p>
            <a:pPr marL="0" indent="0">
              <a:buNone/>
            </a:pPr>
            <a:endParaRPr lang="fr-FR" sz="2400" dirty="0">
              <a:solidFill>
                <a:srgbClr val="2E4D66"/>
              </a:solidFill>
              <a:ea typeface="Calibri"/>
              <a:cs typeface="Calibri"/>
            </a:endParaRPr>
          </a:p>
          <a:p>
            <a:pPr marL="0" marR="0" lvl="0" indent="0" algn="l" rtl="0">
              <a:lnSpc>
                <a:spcPct val="90000"/>
              </a:lnSpc>
              <a:spcBef>
                <a:spcPts val="1000"/>
              </a:spcBef>
              <a:spcAft>
                <a:spcPts val="0"/>
              </a:spcAft>
              <a:buClr>
                <a:schemeClr val="dk1"/>
              </a:buClr>
              <a:buSzPts val="2400"/>
              <a:buFont typeface="Arial"/>
              <a:buNone/>
            </a:pPr>
            <a:endParaRPr sz="2400" dirty="0">
              <a:solidFill>
                <a:srgbClr val="2E4D66"/>
              </a:solidFill>
              <a:latin typeface="Calibri"/>
              <a:ea typeface="Calibri"/>
              <a:cs typeface="Calibri"/>
              <a:sym typeface="Calibri"/>
            </a:endParaRPr>
          </a:p>
        </p:txBody>
      </p:sp>
    </p:spTree>
    <p:extLst>
      <p:ext uri="{BB962C8B-B14F-4D97-AF65-F5344CB8AC3E}">
        <p14:creationId xmlns:p14="http://schemas.microsoft.com/office/powerpoint/2010/main" val="231454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904240" y="240208"/>
            <a:ext cx="10515600" cy="97774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3004C"/>
              </a:buClr>
              <a:buSzPts val="5400"/>
              <a:buFont typeface="Calibri"/>
              <a:buNone/>
            </a:pPr>
            <a:r>
              <a:rPr lang="fr-FR" sz="5400" b="1" dirty="0">
                <a:solidFill>
                  <a:srgbClr val="E3004C"/>
                </a:solidFill>
                <a:latin typeface="Calibri"/>
                <a:ea typeface="Calibri"/>
                <a:cs typeface="Calibri"/>
                <a:sym typeface="Calibri"/>
              </a:rPr>
              <a:t>La solution proposée </a:t>
            </a:r>
            <a:br>
              <a:rPr lang="fr-FR" sz="3240" b="1" dirty="0">
                <a:solidFill>
                  <a:srgbClr val="2E4D66"/>
                </a:solidFill>
              </a:rPr>
            </a:br>
            <a:endParaRPr sz="3240" b="1" dirty="0">
              <a:solidFill>
                <a:srgbClr val="2E4D66"/>
              </a:solidFill>
            </a:endParaRPr>
          </a:p>
        </p:txBody>
      </p:sp>
      <p:cxnSp>
        <p:nvCxnSpPr>
          <p:cNvPr id="126" name="Google Shape;126;p5"/>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27" name="Google Shape;127;p5"/>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28" name="Google Shape;128;p5"/>
          <p:cNvSpPr/>
          <p:nvPr/>
        </p:nvSpPr>
        <p:spPr>
          <a:xfrm rot="-5400000">
            <a:off x="59944" y="270291"/>
            <a:ext cx="629920" cy="569754"/>
          </a:xfrm>
          <a:prstGeom prst="triangle">
            <a:avLst>
              <a:gd name="adj" fmla="val 50000"/>
            </a:avLst>
          </a:prstGeom>
          <a:solidFill>
            <a:srgbClr val="E300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5"/>
          <p:cNvSpPr txBox="1"/>
          <p:nvPr/>
        </p:nvSpPr>
        <p:spPr>
          <a:xfrm>
            <a:off x="386080" y="1157647"/>
            <a:ext cx="11551920" cy="4762820"/>
          </a:xfrm>
          <a:prstGeom prst="rect">
            <a:avLst/>
          </a:prstGeom>
          <a:noFill/>
          <a:ln>
            <a:noFill/>
          </a:ln>
        </p:spPr>
        <p:txBody>
          <a:bodyPr spcFirstLastPara="1" wrap="square" lIns="91425" tIns="45700" rIns="91425" bIns="45700" anchor="t" anchorCtr="0">
            <a:noAutofit/>
          </a:bodyPr>
          <a:lstStyle/>
          <a:p>
            <a:pPr marL="285750" marR="0" lvl="0" indent="-133350" algn="l" rtl="0">
              <a:lnSpc>
                <a:spcPct val="90000"/>
              </a:lnSpc>
              <a:spcBef>
                <a:spcPts val="1000"/>
              </a:spcBef>
              <a:spcAft>
                <a:spcPts val="0"/>
              </a:spcAft>
              <a:buClr>
                <a:schemeClr val="dk1"/>
              </a:buClr>
              <a:buSzPts val="2400"/>
              <a:buFont typeface="Arial"/>
              <a:buNone/>
            </a:pPr>
            <a:endParaRPr sz="2400" dirty="0">
              <a:solidFill>
                <a:srgbClr val="2E4D66"/>
              </a:solidFill>
              <a:latin typeface="Calibri"/>
              <a:ea typeface="Calibri"/>
              <a:cs typeface="Calibri"/>
              <a:sym typeface="Calibri"/>
            </a:endParaRPr>
          </a:p>
        </p:txBody>
      </p:sp>
      <p:pic>
        <p:nvPicPr>
          <p:cNvPr id="3" name="Image 2">
            <a:extLst>
              <a:ext uri="{FF2B5EF4-FFF2-40B4-BE49-F238E27FC236}">
                <a16:creationId xmlns:a16="http://schemas.microsoft.com/office/drawing/2014/main" id="{FFC2A311-56C9-4A11-AEE0-878A826E32B5}"/>
              </a:ext>
            </a:extLst>
          </p:cNvPr>
          <p:cNvPicPr>
            <a:picLocks noChangeAspect="1"/>
          </p:cNvPicPr>
          <p:nvPr/>
        </p:nvPicPr>
        <p:blipFill rotWithShape="1">
          <a:blip r:embed="rId4"/>
          <a:srcRect l="10875" t="17760" r="14562" b="7586"/>
          <a:stretch/>
        </p:blipFill>
        <p:spPr>
          <a:xfrm>
            <a:off x="1325880" y="1217949"/>
            <a:ext cx="9090739" cy="5119810"/>
          </a:xfrm>
          <a:prstGeom prst="rect">
            <a:avLst/>
          </a:prstGeom>
        </p:spPr>
      </p:pic>
    </p:spTree>
    <p:extLst>
      <p:ext uri="{BB962C8B-B14F-4D97-AF65-F5344CB8AC3E}">
        <p14:creationId xmlns:p14="http://schemas.microsoft.com/office/powerpoint/2010/main" val="3783264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904240" y="240208"/>
            <a:ext cx="10515600" cy="97774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3004C"/>
              </a:buClr>
              <a:buSzPts val="5400"/>
              <a:buFont typeface="Calibri"/>
              <a:buNone/>
            </a:pPr>
            <a:r>
              <a:rPr lang="fr-FR" sz="5400" b="1" dirty="0">
                <a:solidFill>
                  <a:srgbClr val="E3004C"/>
                </a:solidFill>
                <a:latin typeface="Calibri"/>
                <a:ea typeface="Calibri"/>
                <a:cs typeface="Calibri"/>
                <a:sym typeface="Calibri"/>
              </a:rPr>
              <a:t>La solution proposée </a:t>
            </a:r>
            <a:br>
              <a:rPr lang="fr-FR" sz="3240" b="1" dirty="0">
                <a:solidFill>
                  <a:srgbClr val="2E4D66"/>
                </a:solidFill>
              </a:rPr>
            </a:br>
            <a:endParaRPr sz="3240" b="1" dirty="0">
              <a:solidFill>
                <a:srgbClr val="2E4D66"/>
              </a:solidFill>
            </a:endParaRPr>
          </a:p>
        </p:txBody>
      </p:sp>
      <p:cxnSp>
        <p:nvCxnSpPr>
          <p:cNvPr id="126" name="Google Shape;126;p5"/>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27" name="Google Shape;127;p5"/>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28" name="Google Shape;128;p5"/>
          <p:cNvSpPr/>
          <p:nvPr/>
        </p:nvSpPr>
        <p:spPr>
          <a:xfrm rot="-5400000">
            <a:off x="59944" y="270291"/>
            <a:ext cx="629920" cy="569754"/>
          </a:xfrm>
          <a:prstGeom prst="triangle">
            <a:avLst>
              <a:gd name="adj" fmla="val 50000"/>
            </a:avLst>
          </a:prstGeom>
          <a:solidFill>
            <a:srgbClr val="E300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5"/>
          <p:cNvSpPr txBox="1"/>
          <p:nvPr/>
        </p:nvSpPr>
        <p:spPr>
          <a:xfrm>
            <a:off x="386080" y="1157647"/>
            <a:ext cx="11551920" cy="4762820"/>
          </a:xfrm>
          <a:prstGeom prst="rect">
            <a:avLst/>
          </a:prstGeom>
          <a:noFill/>
          <a:ln>
            <a:noFill/>
          </a:ln>
        </p:spPr>
        <p:txBody>
          <a:bodyPr spcFirstLastPara="1" wrap="square" lIns="91425" tIns="45700" rIns="91425" bIns="45700" anchor="t" anchorCtr="0">
            <a:noAutofit/>
          </a:bodyPr>
          <a:lstStyle/>
          <a:p>
            <a:pPr marL="285750" marR="0" lvl="0" indent="-133350" algn="l" rtl="0">
              <a:lnSpc>
                <a:spcPct val="90000"/>
              </a:lnSpc>
              <a:spcBef>
                <a:spcPts val="1000"/>
              </a:spcBef>
              <a:spcAft>
                <a:spcPts val="0"/>
              </a:spcAft>
              <a:buClr>
                <a:schemeClr val="dk1"/>
              </a:buClr>
              <a:buSzPts val="2400"/>
              <a:buFont typeface="Arial"/>
              <a:buNone/>
            </a:pPr>
            <a:endParaRPr sz="2400" dirty="0">
              <a:solidFill>
                <a:srgbClr val="2E4D66"/>
              </a:solidFill>
              <a:latin typeface="Calibri"/>
              <a:ea typeface="Calibri"/>
              <a:cs typeface="Calibri"/>
              <a:sym typeface="Calibri"/>
            </a:endParaRPr>
          </a:p>
        </p:txBody>
      </p:sp>
      <p:pic>
        <p:nvPicPr>
          <p:cNvPr id="4" name="Image 3">
            <a:extLst>
              <a:ext uri="{FF2B5EF4-FFF2-40B4-BE49-F238E27FC236}">
                <a16:creationId xmlns:a16="http://schemas.microsoft.com/office/drawing/2014/main" id="{E55F527E-38A0-4CA7-BA64-3059C7928F02}"/>
              </a:ext>
            </a:extLst>
          </p:cNvPr>
          <p:cNvPicPr>
            <a:picLocks noChangeAspect="1"/>
          </p:cNvPicPr>
          <p:nvPr/>
        </p:nvPicPr>
        <p:blipFill rotWithShape="1">
          <a:blip r:embed="rId4"/>
          <a:srcRect l="10875" t="17759" r="15257" b="9572"/>
          <a:stretch/>
        </p:blipFill>
        <p:spPr>
          <a:xfrm>
            <a:off x="1325880" y="1217949"/>
            <a:ext cx="9005897" cy="4983555"/>
          </a:xfrm>
          <a:prstGeom prst="rect">
            <a:avLst/>
          </a:prstGeom>
        </p:spPr>
      </p:pic>
    </p:spTree>
    <p:extLst>
      <p:ext uri="{BB962C8B-B14F-4D97-AF65-F5344CB8AC3E}">
        <p14:creationId xmlns:p14="http://schemas.microsoft.com/office/powerpoint/2010/main" val="1589792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904240" y="240208"/>
            <a:ext cx="10515600" cy="97774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3004C"/>
              </a:buClr>
              <a:buSzPts val="5400"/>
              <a:buFont typeface="Calibri"/>
              <a:buNone/>
            </a:pPr>
            <a:r>
              <a:rPr lang="fr-FR" sz="5400" b="1" dirty="0">
                <a:solidFill>
                  <a:srgbClr val="E3004C"/>
                </a:solidFill>
                <a:latin typeface="Calibri"/>
                <a:ea typeface="Calibri"/>
                <a:cs typeface="Calibri"/>
                <a:sym typeface="Calibri"/>
              </a:rPr>
              <a:t>La solution proposée </a:t>
            </a:r>
            <a:br>
              <a:rPr lang="fr-FR" sz="3240" b="1" dirty="0">
                <a:solidFill>
                  <a:srgbClr val="2E4D66"/>
                </a:solidFill>
              </a:rPr>
            </a:br>
            <a:endParaRPr sz="3240" b="1" dirty="0">
              <a:solidFill>
                <a:srgbClr val="2E4D66"/>
              </a:solidFill>
            </a:endParaRPr>
          </a:p>
        </p:txBody>
      </p:sp>
      <p:cxnSp>
        <p:nvCxnSpPr>
          <p:cNvPr id="126" name="Google Shape;126;p5"/>
          <p:cNvCxnSpPr/>
          <p:nvPr/>
        </p:nvCxnSpPr>
        <p:spPr>
          <a:xfrm>
            <a:off x="1737360" y="6537960"/>
            <a:ext cx="9711944" cy="3241"/>
          </a:xfrm>
          <a:prstGeom prst="straightConnector1">
            <a:avLst/>
          </a:prstGeom>
          <a:noFill/>
          <a:ln w="12700" cap="flat" cmpd="sng">
            <a:solidFill>
              <a:srgbClr val="E3004C"/>
            </a:solidFill>
            <a:prstDash val="solid"/>
            <a:miter lim="800000"/>
            <a:headEnd type="none" w="sm" len="sm"/>
            <a:tailEnd type="none" w="sm" len="sm"/>
          </a:ln>
        </p:spPr>
      </p:cxnSp>
      <p:pic>
        <p:nvPicPr>
          <p:cNvPr id="127" name="Google Shape;127;p5"/>
          <p:cNvPicPr preferRelativeResize="0"/>
          <p:nvPr/>
        </p:nvPicPr>
        <p:blipFill rotWithShape="1">
          <a:blip r:embed="rId3">
            <a:alphaModFix/>
          </a:blip>
          <a:srcRect/>
          <a:stretch/>
        </p:blipFill>
        <p:spPr>
          <a:xfrm>
            <a:off x="90027" y="6268287"/>
            <a:ext cx="1235853" cy="449553"/>
          </a:xfrm>
          <a:prstGeom prst="rect">
            <a:avLst/>
          </a:prstGeom>
          <a:noFill/>
          <a:ln>
            <a:noFill/>
          </a:ln>
        </p:spPr>
      </p:pic>
      <p:sp>
        <p:nvSpPr>
          <p:cNvPr id="128" name="Google Shape;128;p5"/>
          <p:cNvSpPr/>
          <p:nvPr/>
        </p:nvSpPr>
        <p:spPr>
          <a:xfrm rot="-5400000">
            <a:off x="59944" y="270291"/>
            <a:ext cx="629920" cy="569754"/>
          </a:xfrm>
          <a:prstGeom prst="triangle">
            <a:avLst>
              <a:gd name="adj" fmla="val 50000"/>
            </a:avLst>
          </a:prstGeom>
          <a:solidFill>
            <a:srgbClr val="E300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5"/>
          <p:cNvSpPr txBox="1"/>
          <p:nvPr/>
        </p:nvSpPr>
        <p:spPr>
          <a:xfrm>
            <a:off x="320040" y="1217949"/>
            <a:ext cx="11551920" cy="4762820"/>
          </a:xfrm>
          <a:prstGeom prst="rect">
            <a:avLst/>
          </a:prstGeom>
          <a:noFill/>
          <a:ln>
            <a:noFill/>
          </a:ln>
        </p:spPr>
        <p:txBody>
          <a:bodyPr spcFirstLastPara="1" wrap="square" lIns="91425" tIns="45700" rIns="91425" bIns="45700" anchor="t" anchorCtr="0">
            <a:noAutofit/>
          </a:bodyPr>
          <a:lstStyle/>
          <a:p>
            <a:pPr marL="285750" marR="0" lvl="0" indent="-133350" algn="l" rtl="0">
              <a:lnSpc>
                <a:spcPct val="90000"/>
              </a:lnSpc>
              <a:spcBef>
                <a:spcPts val="1000"/>
              </a:spcBef>
              <a:spcAft>
                <a:spcPts val="0"/>
              </a:spcAft>
              <a:buClr>
                <a:schemeClr val="dk1"/>
              </a:buClr>
              <a:buSzPts val="2400"/>
              <a:buFont typeface="Arial"/>
              <a:buNone/>
            </a:pPr>
            <a:endParaRPr sz="2400" dirty="0">
              <a:solidFill>
                <a:srgbClr val="2E4D66"/>
              </a:solidFill>
              <a:latin typeface="Calibri"/>
              <a:ea typeface="Calibri"/>
              <a:cs typeface="Calibri"/>
              <a:sym typeface="Calibri"/>
            </a:endParaRPr>
          </a:p>
        </p:txBody>
      </p:sp>
      <p:pic>
        <p:nvPicPr>
          <p:cNvPr id="3" name="Image 2">
            <a:extLst>
              <a:ext uri="{FF2B5EF4-FFF2-40B4-BE49-F238E27FC236}">
                <a16:creationId xmlns:a16="http://schemas.microsoft.com/office/drawing/2014/main" id="{F59D50F1-8E83-4258-A528-DAF5E4D8FC19}"/>
              </a:ext>
            </a:extLst>
          </p:cNvPr>
          <p:cNvPicPr>
            <a:picLocks noChangeAspect="1"/>
          </p:cNvPicPr>
          <p:nvPr/>
        </p:nvPicPr>
        <p:blipFill rotWithShape="1">
          <a:blip r:embed="rId4"/>
          <a:srcRect l="10875" t="15395" r="14716" b="10241"/>
          <a:stretch/>
        </p:blipFill>
        <p:spPr>
          <a:xfrm>
            <a:off x="1325880" y="1055802"/>
            <a:ext cx="9071885" cy="5099901"/>
          </a:xfrm>
          <a:prstGeom prst="rect">
            <a:avLst/>
          </a:prstGeom>
        </p:spPr>
      </p:pic>
    </p:spTree>
    <p:extLst>
      <p:ext uri="{BB962C8B-B14F-4D97-AF65-F5344CB8AC3E}">
        <p14:creationId xmlns:p14="http://schemas.microsoft.com/office/powerpoint/2010/main" val="123306821"/>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1698</TotalTime>
  <Words>2056</Words>
  <Application>Microsoft Office PowerPoint</Application>
  <PresentationFormat>Grand écran</PresentationFormat>
  <Paragraphs>538</Paragraphs>
  <Slides>28</Slides>
  <Notes>28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28</vt:i4>
      </vt:variant>
    </vt:vector>
  </HeadingPairs>
  <TitlesOfParts>
    <vt:vector size="32" baseType="lpstr">
      <vt:lpstr>Arial</vt:lpstr>
      <vt:lpstr>Calibri</vt:lpstr>
      <vt:lpstr>Wingdings</vt:lpstr>
      <vt:lpstr>Thème Office</vt:lpstr>
      <vt:lpstr>Comité de Validation Emeraude </vt:lpstr>
      <vt:lpstr>Rappel du projet</vt:lpstr>
      <vt:lpstr>Rappel du projet</vt:lpstr>
      <vt:lpstr>Rappel du projet</vt:lpstr>
      <vt:lpstr>Rappel du projet</vt:lpstr>
      <vt:lpstr>Equipe projet  </vt:lpstr>
      <vt:lpstr>La solution proposée  </vt:lpstr>
      <vt:lpstr>La solution proposée  </vt:lpstr>
      <vt:lpstr>La solution proposée  </vt:lpstr>
      <vt:lpstr>La solution proposée  </vt:lpstr>
      <vt:lpstr>La solution proposée  </vt:lpstr>
      <vt:lpstr>La solution proposée  </vt:lpstr>
      <vt:lpstr>La solution proposée  </vt:lpstr>
      <vt:lpstr>La solution proposée  </vt:lpstr>
      <vt:lpstr>La solution proposée  </vt:lpstr>
      <vt:lpstr>La solution proposée  </vt:lpstr>
      <vt:lpstr>Le marché</vt:lpstr>
      <vt:lpstr>Le marché</vt:lpstr>
      <vt:lpstr>Le marché</vt:lpstr>
      <vt:lpstr>L’accès au marché</vt:lpstr>
      <vt:lpstr>L’accès au marché</vt:lpstr>
      <vt:lpstr>L’accès au marché</vt:lpstr>
      <vt:lpstr>Modèle économique</vt:lpstr>
      <vt:lpstr>Modèle économique</vt:lpstr>
      <vt:lpstr>Plan de financement 29 k€</vt:lpstr>
      <vt:lpstr>Plan de financement</vt:lpstr>
      <vt:lpstr>Plan d’action</vt:lpstr>
      <vt:lpstr>Plan d’action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dc:creator>
  <cp:lastModifiedBy>Franck maurin</cp:lastModifiedBy>
  <cp:revision>34</cp:revision>
  <dcterms:created xsi:type="dcterms:W3CDTF">2020-11-26T12:53:10Z</dcterms:created>
  <dcterms:modified xsi:type="dcterms:W3CDTF">2024-03-14T07:36:24Z</dcterms:modified>
</cp:coreProperties>
</file>