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758" r:id="rId5"/>
    <p:sldMasterId id="2147483770" r:id="rId6"/>
    <p:sldMasterId id="2147483834" r:id="rId7"/>
    <p:sldMasterId id="2147483841" r:id="rId8"/>
  </p:sldMasterIdLst>
  <p:notesMasterIdLst>
    <p:notesMasterId r:id="rId21"/>
  </p:notesMasterIdLst>
  <p:sldIdLst>
    <p:sldId id="350" r:id="rId9"/>
    <p:sldId id="338" r:id="rId10"/>
    <p:sldId id="413" r:id="rId11"/>
    <p:sldId id="385" r:id="rId12"/>
    <p:sldId id="345" r:id="rId13"/>
    <p:sldId id="344" r:id="rId14"/>
    <p:sldId id="386" r:id="rId15"/>
    <p:sldId id="414" r:id="rId16"/>
    <p:sldId id="415" r:id="rId17"/>
    <p:sldId id="416" r:id="rId18"/>
    <p:sldId id="417" r:id="rId19"/>
    <p:sldId id="359" r:id="rId20"/>
  </p:sldIdLst>
  <p:sldSz cx="12192000" cy="6858000"/>
  <p:notesSz cx="6735763" cy="986631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raphik Regular"/>
        <a:ea typeface="Graphik Regular"/>
        <a:cs typeface="Graphik Regular"/>
        <a:sym typeface="Graphik Regular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raphik Regular"/>
        <a:ea typeface="Graphik Regular"/>
        <a:cs typeface="Graphik Regular"/>
        <a:sym typeface="Graphik Regular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raphik Regular"/>
        <a:ea typeface="Graphik Regular"/>
        <a:cs typeface="Graphik Regular"/>
        <a:sym typeface="Graphik Regular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raphik Regular"/>
        <a:ea typeface="Graphik Regular"/>
        <a:cs typeface="Graphik Regular"/>
        <a:sym typeface="Graphik Regular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raphik Regular"/>
        <a:ea typeface="Graphik Regular"/>
        <a:cs typeface="Graphik Regular"/>
        <a:sym typeface="Graphik Regular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raphik Regular"/>
        <a:ea typeface="Graphik Regular"/>
        <a:cs typeface="Graphik Regular"/>
        <a:sym typeface="Graphik Regular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raphik Regular"/>
        <a:ea typeface="Graphik Regular"/>
        <a:cs typeface="Graphik Regular"/>
        <a:sym typeface="Graphik Regular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raphik Regular"/>
        <a:ea typeface="Graphik Regular"/>
        <a:cs typeface="Graphik Regular"/>
        <a:sym typeface="Graphik Regular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raphik Regular"/>
        <a:ea typeface="Graphik Regular"/>
        <a:cs typeface="Graphik Regular"/>
        <a:sym typeface="Graphik Regular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086B"/>
    <a:srgbClr val="000066"/>
    <a:srgbClr val="98016B"/>
    <a:srgbClr val="AA3E6F"/>
    <a:srgbClr val="83125F"/>
    <a:srgbClr val="AB0176"/>
    <a:srgbClr val="C30187"/>
    <a:srgbClr val="E1016B"/>
    <a:srgbClr val="36363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raphik Regular"/>
          <a:ea typeface="Graphik Regular"/>
          <a:cs typeface="Graphik Regular"/>
        </a:font>
        <a:srgbClr val="000000"/>
      </a:tcTxStyle>
      <a:tcStyle>
        <a:tcBdr>
          <a:left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insideV>
        </a:tcBdr>
        <a:fill>
          <a:solidFill>
            <a:srgbClr val="F7CAD0"/>
          </a:solidFill>
        </a:fill>
      </a:tcStyle>
    </a:wholeTbl>
    <a:band2H>
      <a:tcTxStyle/>
      <a:tcStyle>
        <a:tcBdr/>
        <a:fill>
          <a:solidFill>
            <a:srgbClr val="FBE7E9"/>
          </a:solidFill>
        </a:fill>
      </a:tcStyle>
    </a:band2H>
    <a:firstCol>
      <a:tcTxStyle b="on" i="off">
        <a:font>
          <a:latin typeface="Graphik Bold"/>
          <a:ea typeface="Graphik Bold"/>
          <a:cs typeface="Graphik Bold"/>
        </a:font>
        <a:schemeClr val="accent5">
          <a:satOff val="-9090"/>
          <a:lumOff val="6470"/>
        </a:schemeClr>
      </a:tcTxStyle>
      <a:tcStyle>
        <a:tcBdr>
          <a:left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insideV>
        </a:tcBdr>
        <a:fill>
          <a:solidFill>
            <a:schemeClr val="accent2">
              <a:hueOff val="-2897072"/>
              <a:satOff val="-15686"/>
            </a:schemeClr>
          </a:solidFill>
        </a:fill>
      </a:tcStyle>
    </a:firstCol>
    <a:lastRow>
      <a:tcTxStyle b="on" i="off">
        <a:font>
          <a:latin typeface="Graphik Bold"/>
          <a:ea typeface="Graphik Bold"/>
          <a:cs typeface="Graphik Bold"/>
        </a:font>
        <a:schemeClr val="accent5">
          <a:satOff val="-9090"/>
          <a:lumOff val="6470"/>
        </a:schemeClr>
      </a:tcTxStyle>
      <a:tcStyle>
        <a:tcBdr>
          <a:left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insideV>
        </a:tcBdr>
        <a:fill>
          <a:solidFill>
            <a:schemeClr val="accent2">
              <a:hueOff val="-2897072"/>
              <a:satOff val="-15686"/>
            </a:schemeClr>
          </a:solidFill>
        </a:fill>
      </a:tcStyle>
    </a:lastRow>
    <a:firstRow>
      <a:tcTxStyle b="on" i="off">
        <a:font>
          <a:latin typeface="Graphik Bold"/>
          <a:ea typeface="Graphik Bold"/>
          <a:cs typeface="Graphik Bold"/>
        </a:font>
        <a:schemeClr val="accent5">
          <a:satOff val="-9090"/>
          <a:lumOff val="6470"/>
        </a:schemeClr>
      </a:tcTxStyle>
      <a:tcStyle>
        <a:tcBdr>
          <a:left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insideV>
        </a:tcBdr>
        <a:fill>
          <a:solidFill>
            <a:schemeClr val="accent2">
              <a:hueOff val="-2897072"/>
              <a:satOff val="-15686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raphik Regular"/>
          <a:ea typeface="Graphik Regular"/>
          <a:cs typeface="Graphik Regular"/>
        </a:font>
        <a:srgbClr val="000000"/>
      </a:tcTxStyle>
      <a:tcStyle>
        <a:tcBdr>
          <a:left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insideV>
        </a:tcBdr>
        <a:fill>
          <a:solidFill>
            <a:srgbClr val="E3CBCE"/>
          </a:solidFill>
        </a:fill>
      </a:tcStyle>
    </a:wholeTbl>
    <a:band2H>
      <a:tcTxStyle/>
      <a:tcStyle>
        <a:tcBdr/>
        <a:fill>
          <a:solidFill>
            <a:srgbClr val="F1E7E8"/>
          </a:solidFill>
        </a:fill>
      </a:tcStyle>
    </a:band2H>
    <a:firstCol>
      <a:tcTxStyle b="on" i="off">
        <a:font>
          <a:latin typeface="Graphik Bold"/>
          <a:ea typeface="Graphik Bold"/>
          <a:cs typeface="Graphik Bold"/>
        </a:font>
        <a:schemeClr val="accent5">
          <a:satOff val="-9090"/>
          <a:lumOff val="6470"/>
        </a:schemeClr>
      </a:tcTxStyle>
      <a:tcStyle>
        <a:tcBdr>
          <a:left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Graphik Bold"/>
          <a:ea typeface="Graphik Bold"/>
          <a:cs typeface="Graphik Bold"/>
        </a:font>
        <a:schemeClr val="accent5">
          <a:satOff val="-9090"/>
          <a:lumOff val="6470"/>
        </a:schemeClr>
      </a:tcTxStyle>
      <a:tcStyle>
        <a:tcBdr>
          <a:left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Graphik Bold"/>
          <a:ea typeface="Graphik Bold"/>
          <a:cs typeface="Graphik Bold"/>
        </a:font>
        <a:schemeClr val="accent5">
          <a:satOff val="-9090"/>
          <a:lumOff val="6470"/>
        </a:schemeClr>
      </a:tcTxStyle>
      <a:tcStyle>
        <a:tcBdr>
          <a:left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 Regular"/>
          <a:ea typeface="Graphik Regular"/>
          <a:cs typeface="Graphik Regular"/>
        </a:font>
        <a:srgbClr val="000000"/>
      </a:tcTxStyle>
      <a:tcStyle>
        <a:tcBdr>
          <a:left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insideV>
        </a:tcBdr>
        <a:fill>
          <a:solidFill>
            <a:srgbClr val="F7CAD0"/>
          </a:solidFill>
        </a:fill>
      </a:tcStyle>
    </a:wholeTbl>
    <a:band2H>
      <a:tcTxStyle/>
      <a:tcStyle>
        <a:tcBdr/>
        <a:fill>
          <a:solidFill>
            <a:srgbClr val="FBE7E9"/>
          </a:solidFill>
        </a:fill>
      </a:tcStyle>
    </a:band2H>
    <a:firstCol>
      <a:tcTxStyle b="on" i="off">
        <a:font>
          <a:latin typeface="Graphik Bold"/>
          <a:ea typeface="Graphik Bold"/>
          <a:cs typeface="Graphik Bold"/>
        </a:font>
        <a:schemeClr val="accent5">
          <a:satOff val="-9090"/>
          <a:lumOff val="6470"/>
        </a:schemeClr>
      </a:tcTxStyle>
      <a:tcStyle>
        <a:tcBdr>
          <a:left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insideV>
        </a:tcBdr>
        <a:fill>
          <a:solidFill>
            <a:schemeClr val="accent2">
              <a:hueOff val="-2897072"/>
              <a:satOff val="-15686"/>
            </a:schemeClr>
          </a:solidFill>
        </a:fill>
      </a:tcStyle>
    </a:firstCol>
    <a:lastRow>
      <a:tcTxStyle b="on" i="off">
        <a:font>
          <a:latin typeface="Graphik Bold"/>
          <a:ea typeface="Graphik Bold"/>
          <a:cs typeface="Graphik Bold"/>
        </a:font>
        <a:schemeClr val="accent5">
          <a:satOff val="-9090"/>
          <a:lumOff val="6470"/>
        </a:schemeClr>
      </a:tcTxStyle>
      <a:tcStyle>
        <a:tcBdr>
          <a:left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insideV>
        </a:tcBdr>
        <a:fill>
          <a:solidFill>
            <a:schemeClr val="accent2">
              <a:hueOff val="-2897072"/>
              <a:satOff val="-15686"/>
            </a:schemeClr>
          </a:solidFill>
        </a:fill>
      </a:tcStyle>
    </a:lastRow>
    <a:firstRow>
      <a:tcTxStyle b="on" i="off">
        <a:font>
          <a:latin typeface="Graphik Bold"/>
          <a:ea typeface="Graphik Bold"/>
          <a:cs typeface="Graphik Bold"/>
        </a:font>
        <a:schemeClr val="accent5">
          <a:satOff val="-9090"/>
          <a:lumOff val="6470"/>
        </a:schemeClr>
      </a:tcTxStyle>
      <a:tcStyle>
        <a:tcBdr>
          <a:left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insideV>
        </a:tcBdr>
        <a:fill>
          <a:solidFill>
            <a:schemeClr val="accent2">
              <a:hueOff val="-2897072"/>
              <a:satOff val="-1568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 Regular"/>
          <a:ea typeface="Graphik Regular"/>
          <a:cs typeface="Graphik Regular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5">
              <a:satOff val="-9090"/>
              <a:lumOff val="6470"/>
            </a:schemeClr>
          </a:solidFill>
        </a:fill>
      </a:tcStyle>
    </a:band2H>
    <a:firstCol>
      <a:tcTxStyle b="on" i="off">
        <a:font>
          <a:latin typeface="Graphik Bold"/>
          <a:ea typeface="Graphik Bold"/>
          <a:cs typeface="Graphik Bold"/>
        </a:font>
        <a:schemeClr val="accent5">
          <a:satOff val="-9090"/>
          <a:lumOff val="647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hueOff val="-2897072"/>
              <a:satOff val="-15686"/>
            </a:schemeClr>
          </a:solidFill>
        </a:fill>
      </a:tcStyle>
    </a:firstCol>
    <a:lastRow>
      <a:tcTxStyle b="on" i="off">
        <a:font>
          <a:latin typeface="Graphik Bold"/>
          <a:ea typeface="Graphik Bold"/>
          <a:cs typeface="Graphik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satOff val="-9090"/>
              <a:lumOff val="6470"/>
            </a:schemeClr>
          </a:solidFill>
        </a:fill>
      </a:tcStyle>
    </a:lastRow>
    <a:firstRow>
      <a:tcTxStyle b="on" i="off">
        <a:font>
          <a:latin typeface="Graphik Bold"/>
          <a:ea typeface="Graphik Bold"/>
          <a:cs typeface="Graphik Bold"/>
        </a:font>
        <a:schemeClr val="accent5">
          <a:satOff val="-9090"/>
          <a:lumOff val="647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hueOff val="-2897072"/>
              <a:satOff val="-15686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 Regular"/>
          <a:ea typeface="Graphik Regular"/>
          <a:cs typeface="Graphik Regular"/>
        </a:font>
        <a:srgbClr val="000000"/>
      </a:tcTxStyle>
      <a:tcStyle>
        <a:tcBdr>
          <a:left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Graphik Bold"/>
          <a:ea typeface="Graphik Bold"/>
          <a:cs typeface="Graphik Bold"/>
        </a:font>
        <a:schemeClr val="accent5">
          <a:satOff val="-9090"/>
          <a:lumOff val="6470"/>
        </a:schemeClr>
      </a:tcTxStyle>
      <a:tcStyle>
        <a:tcBdr>
          <a:left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Graphik Bold"/>
          <a:ea typeface="Graphik Bold"/>
          <a:cs typeface="Graphik Bold"/>
        </a:font>
        <a:schemeClr val="accent5">
          <a:satOff val="-9090"/>
          <a:lumOff val="6470"/>
        </a:schemeClr>
      </a:tcTxStyle>
      <a:tcStyle>
        <a:tcBdr>
          <a:left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Graphik Bold"/>
          <a:ea typeface="Graphik Bold"/>
          <a:cs typeface="Graphik Bold"/>
        </a:font>
        <a:schemeClr val="accent5">
          <a:satOff val="-9090"/>
          <a:lumOff val="6470"/>
        </a:schemeClr>
      </a:tcTxStyle>
      <a:tcStyle>
        <a:tcBdr>
          <a:left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satOff val="-9090"/>
                  <a:lumOff val="647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 Regular"/>
          <a:ea typeface="Graphik Regular"/>
          <a:cs typeface="Graphik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5">
              <a:satOff val="-9090"/>
              <a:lumOff val="6470"/>
            </a:schemeClr>
          </a:solidFill>
        </a:fill>
      </a:tcStyle>
    </a:band2H>
    <a:firstCol>
      <a:tcTxStyle b="on" i="off">
        <a:font>
          <a:latin typeface="Graphik Bold"/>
          <a:ea typeface="Graphik Bold"/>
          <a:cs typeface="Graphik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Graphik Bold"/>
          <a:ea typeface="Graphik Bold"/>
          <a:cs typeface="Graphik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Graphik Bold"/>
          <a:ea typeface="Graphik Bold"/>
          <a:cs typeface="Graphik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12" autoAdjust="0"/>
    <p:restoredTop sz="90874" autoAdjust="0"/>
  </p:normalViewPr>
  <p:slideViewPr>
    <p:cSldViewPr snapToGrid="0" snapToObjects="1" showGuides="1">
      <p:cViewPr varScale="1">
        <p:scale>
          <a:sx n="106" d="100"/>
          <a:sy n="106" d="100"/>
        </p:scale>
        <p:origin x="413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Shape 1178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9" name="Shape 1179"/>
          <p:cNvSpPr>
            <a:spLocks noGrp="1"/>
          </p:cNvSpPr>
          <p:nvPr>
            <p:ph type="body" sz="quarter" idx="1"/>
          </p:nvPr>
        </p:nvSpPr>
        <p:spPr>
          <a:xfrm>
            <a:off x="898102" y="4686499"/>
            <a:ext cx="4939560" cy="443984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Shape 118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87" name="Shape 118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6629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Shape 1196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7" name="Shape 119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2294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8271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6558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Graphik Regular"/>
              </a:rPr>
              <a:t>Des tailles d’équipes pouvant aller de 3 à 20+ collaborateurs.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636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mailto:guylene.tarrazi@acces-inclusivetech.fr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hyperlink" Target="mailto:ramy.ahmed@acces-inclusivetech.fr" TargetMode="Externa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hyperlink" Target="mailto:jean-christophe.arnaune@acces-inclusivetech.fr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png"/><Relationship Id="rId4" Type="http://schemas.openxmlformats.org/officeDocument/2006/relationships/hyperlink" Target="mailto:ramy.ahmed@acces-inclusivetech.fr" TargetMode="External"/></Relationships>
</file>

<file path=ppt/slideLayouts/_rels/slideLayout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ages + tex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747F-15EE-4BF6-BE79-429DBD45E778}" type="datetimeFigureOut">
              <a:rPr lang="fr-FR" smtClean="0"/>
              <a:t>23/08/2024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55662-418B-4A20-8ABB-F82F021990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6240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747F-15EE-4BF6-BE79-429DBD45E778}" type="datetimeFigureOut">
              <a:rPr lang="fr-FR" smtClean="0"/>
              <a:t>23/08/2024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55662-418B-4A20-8ABB-F82F021990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0107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747F-15EE-4BF6-BE79-429DBD45E778}" type="datetimeFigureOut">
              <a:rPr lang="fr-FR" smtClean="0"/>
              <a:t>23/08/2024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55662-418B-4A20-8ABB-F82F021990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4441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747F-15EE-4BF6-BE79-429DBD45E778}" type="datetimeFigureOut">
              <a:rPr lang="fr-FR" smtClean="0"/>
              <a:t>23/08/2024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55662-418B-4A20-8ABB-F82F021990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8487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747F-15EE-4BF6-BE79-429DBD45E778}" type="datetimeFigureOut">
              <a:rPr lang="fr-FR" smtClean="0"/>
              <a:t>23/08/2024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55662-418B-4A20-8ABB-F82F021990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527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747F-15EE-4BF6-BE79-429DBD45E778}" type="datetimeFigureOut">
              <a:rPr lang="fr-FR" smtClean="0"/>
              <a:t>23/08/2024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55662-418B-4A20-8ABB-F82F021990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3987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747F-15EE-4BF6-BE79-429DBD45E778}" type="datetimeFigureOut">
              <a:rPr lang="fr-FR" smtClean="0"/>
              <a:t>23/08/2024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55662-418B-4A20-8ABB-F82F021990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12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48351-0471-4CEE-A086-C0D95024E04A}" type="datetimeFigureOut">
              <a:rPr lang="fr-FR" smtClean="0"/>
              <a:t>23/08/2024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352B3-177F-4B78-B623-D917C5208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3396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48351-0471-4CEE-A086-C0D95024E04A}" type="datetimeFigureOut">
              <a:rPr lang="fr-FR" smtClean="0"/>
              <a:t>23/08/2024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352B3-177F-4B78-B623-D917C5208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6570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48351-0471-4CEE-A086-C0D95024E04A}" type="datetimeFigureOut">
              <a:rPr lang="fr-FR" smtClean="0"/>
              <a:t>23/08/2024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352B3-177F-4B78-B623-D917C5208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1710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>
            <a:extLst>
              <a:ext uri="{FF2B5EF4-FFF2-40B4-BE49-F238E27FC236}">
                <a16:creationId xmlns:a16="http://schemas.microsoft.com/office/drawing/2014/main" id="{4A17C220-4069-4146-8829-BC5912302E77}"/>
              </a:ext>
            </a:extLst>
          </p:cNvPr>
          <p:cNvSpPr txBox="1">
            <a:spLocks/>
          </p:cNvSpPr>
          <p:nvPr userDrawn="1"/>
        </p:nvSpPr>
        <p:spPr>
          <a:xfrm>
            <a:off x="11610201" y="6584946"/>
            <a:ext cx="138888" cy="1270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FillTx/>
                <a:latin typeface="Graphik Regular"/>
                <a:ea typeface="Graphik Regular"/>
                <a:cs typeface="Graphik Regular"/>
                <a:sym typeface="Graphik Regular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raphik Regular"/>
                <a:ea typeface="Graphik Regular"/>
                <a:cs typeface="Graphik Regular"/>
                <a:sym typeface="Graphik Regular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raphik Regular"/>
                <a:ea typeface="Graphik Regular"/>
                <a:cs typeface="Graphik Regular"/>
                <a:sym typeface="Graphik Regular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raphik Regular"/>
                <a:ea typeface="Graphik Regular"/>
                <a:cs typeface="Graphik Regular"/>
                <a:sym typeface="Graphik Regular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raphik Regular"/>
                <a:ea typeface="Graphik Regular"/>
                <a:cs typeface="Graphik Regular"/>
                <a:sym typeface="Graphik Regular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raphik Regular"/>
                <a:ea typeface="Graphik Regular"/>
                <a:cs typeface="Graphik Regular"/>
                <a:sym typeface="Graphik Regular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raphik Regular"/>
                <a:ea typeface="Graphik Regular"/>
                <a:cs typeface="Graphik Regular"/>
                <a:sym typeface="Graphik Regular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raphik Regular"/>
                <a:ea typeface="Graphik Regular"/>
                <a:cs typeface="Graphik Regular"/>
                <a:sym typeface="Graphik Regular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raphik Regular"/>
                <a:ea typeface="Graphik Regular"/>
                <a:cs typeface="Graphik Regular"/>
                <a:sym typeface="Graphik Regular"/>
              </a:defRPr>
            </a:lvl9pPr>
          </a:lstStyle>
          <a:p>
            <a:fld id="{86CB4B4D-7CA3-9044-876B-883B54F8677D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Rectangle à coins arrondis 42">
            <a:extLst>
              <a:ext uri="{FF2B5EF4-FFF2-40B4-BE49-F238E27FC236}">
                <a16:creationId xmlns:a16="http://schemas.microsoft.com/office/drawing/2014/main" id="{4A136FB0-8763-0941-A05D-B0DAC185EC54}"/>
              </a:ext>
            </a:extLst>
          </p:cNvPr>
          <p:cNvSpPr/>
          <p:nvPr userDrawn="1"/>
        </p:nvSpPr>
        <p:spPr>
          <a:xfrm>
            <a:off x="385011" y="1268761"/>
            <a:ext cx="11357810" cy="2905029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rgbClr val="98016B"/>
            </a:solidFill>
            <a:prstDash val="solid"/>
          </a:ln>
          <a:effectLst/>
        </p:spPr>
        <p:txBody>
          <a:bodyPr lIns="274320" tIns="274320" rtlCol="0" anchor="t" anchorCtr="0"/>
          <a:lstStyle/>
          <a:p>
            <a:pPr algn="just"/>
            <a:endParaRPr lang="fr-FR" dirty="0">
              <a:latin typeface="Arial"/>
              <a:ea typeface="Arial" pitchFamily="-105" charset="-52"/>
              <a:cs typeface="Arial" pitchFamily="34" charset="0"/>
            </a:endParaRPr>
          </a:p>
        </p:txBody>
      </p:sp>
      <p:sp>
        <p:nvSpPr>
          <p:cNvPr id="6" name="Rectangle à coins arrondis 5">
            <a:extLst>
              <a:ext uri="{FF2B5EF4-FFF2-40B4-BE49-F238E27FC236}">
                <a16:creationId xmlns:a16="http://schemas.microsoft.com/office/drawing/2014/main" id="{DAA529FB-3382-1048-80B7-0DAEC1F0C403}"/>
              </a:ext>
            </a:extLst>
          </p:cNvPr>
          <p:cNvSpPr/>
          <p:nvPr userDrawn="1"/>
        </p:nvSpPr>
        <p:spPr>
          <a:xfrm>
            <a:off x="385011" y="436657"/>
            <a:ext cx="11357810" cy="73666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>
            <a:solidFill>
              <a:srgbClr val="9801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>
              <a:spcBef>
                <a:spcPts val="600"/>
              </a:spcBef>
            </a:pPr>
            <a:endParaRPr lang="fr-FR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9">
            <a:extLst>
              <a:ext uri="{FF2B5EF4-FFF2-40B4-BE49-F238E27FC236}">
                <a16:creationId xmlns:a16="http://schemas.microsoft.com/office/drawing/2014/main" id="{933E0835-080B-3244-AA44-05B929490CA2}"/>
              </a:ext>
            </a:extLst>
          </p:cNvPr>
          <p:cNvSpPr/>
          <p:nvPr userDrawn="1"/>
        </p:nvSpPr>
        <p:spPr>
          <a:xfrm>
            <a:off x="385011" y="4285293"/>
            <a:ext cx="11357810" cy="2168134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rgbClr val="98016B"/>
            </a:solidFill>
            <a:prstDash val="solid"/>
          </a:ln>
          <a:effectLst/>
        </p:spPr>
        <p:txBody>
          <a:bodyPr lIns="274320" tIns="274320" rtlCol="0" anchor="t"/>
          <a:lstStyle/>
          <a:p>
            <a:pPr marL="0" indent="0" algn="just" defTabSz="815975" eaLnBrk="0">
              <a:spcBef>
                <a:spcPts val="300"/>
              </a:spcBef>
              <a:buClr>
                <a:srgbClr val="660066"/>
              </a:buClr>
              <a:buFont typeface="Arial" panose="020B0604020202020204" pitchFamily="34" charset="0"/>
              <a:buNone/>
              <a:defRPr/>
            </a:pPr>
            <a:endParaRPr lang="fr-FR" altLang="en-US" sz="1400" dirty="0">
              <a:latin typeface="Arial"/>
              <a:ea typeface="Arial" pitchFamily="-105" charset="-52"/>
              <a:cs typeface="Arial" pitchFamily="34" charset="0"/>
            </a:endParaRPr>
          </a:p>
          <a:p>
            <a:pPr marL="171450" indent="-171450" algn="just" defTabSz="815975" eaLnBrk="0">
              <a:spcBef>
                <a:spcPts val="300"/>
              </a:spcBef>
              <a:buClr>
                <a:srgbClr val="660066"/>
              </a:buClr>
              <a:buFont typeface="Arial" panose="020B0604020202020204" pitchFamily="34" charset="0"/>
              <a:buChar char="•"/>
              <a:defRPr/>
            </a:pPr>
            <a:endParaRPr lang="fr-FR" altLang="en-US" sz="1400" dirty="0">
              <a:latin typeface="Arial"/>
              <a:ea typeface="Arial" pitchFamily="-105" charset="-52"/>
              <a:cs typeface="Arial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B79A2CD-D933-1F4B-9B3B-09D4F0F44B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3381" y="519304"/>
            <a:ext cx="10995819" cy="542005"/>
          </a:xfrm>
        </p:spPr>
        <p:txBody>
          <a:bodyPr lIns="274320" tIns="91440">
            <a:noAutofit/>
          </a:bodyPr>
          <a:lstStyle>
            <a:lvl1pPr>
              <a:defRPr sz="3200" b="1" i="0">
                <a:solidFill>
                  <a:srgbClr val="9801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0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40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84DF620-F9D8-4E49-995D-9B27DC967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2763" y="1411288"/>
            <a:ext cx="11098212" cy="2614612"/>
          </a:xfrm>
        </p:spPr>
        <p:txBody>
          <a:bodyPr>
            <a:normAutofit/>
          </a:bodyPr>
          <a:lstStyle>
            <a:lvl1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Contenu</a:t>
            </a:r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632D3B8-E117-5B40-BFC0-0C3ACA4778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763" y="4443246"/>
            <a:ext cx="11098212" cy="1865474"/>
          </a:xfrm>
        </p:spPr>
        <p:txBody>
          <a:bodyPr>
            <a:normAutofit/>
          </a:bodyPr>
          <a:lstStyle>
            <a:lvl1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Contenu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67617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48351-0471-4CEE-A086-C0D95024E04A}" type="datetimeFigureOut">
              <a:rPr lang="fr-FR" smtClean="0"/>
              <a:t>23/08/2024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352B3-177F-4B78-B623-D917C5208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96388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48351-0471-4CEE-A086-C0D95024E04A}" type="datetimeFigureOut">
              <a:rPr lang="fr-FR" smtClean="0"/>
              <a:t>23/08/2024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352B3-177F-4B78-B623-D917C5208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84686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48351-0471-4CEE-A086-C0D95024E04A}" type="datetimeFigureOut">
              <a:rPr lang="fr-FR" smtClean="0"/>
              <a:t>23/08/2024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352B3-177F-4B78-B623-D917C5208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30944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48351-0471-4CEE-A086-C0D95024E04A}" type="datetimeFigureOut">
              <a:rPr lang="fr-FR" smtClean="0"/>
              <a:t>23/08/2024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352B3-177F-4B78-B623-D917C5208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6159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48351-0471-4CEE-A086-C0D95024E04A}" type="datetimeFigureOut">
              <a:rPr lang="fr-FR" smtClean="0"/>
              <a:t>23/08/2024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352B3-177F-4B78-B623-D917C5208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43756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48351-0471-4CEE-A086-C0D95024E04A}" type="datetimeFigureOut">
              <a:rPr lang="fr-FR" smtClean="0"/>
              <a:t>23/08/2024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352B3-177F-4B78-B623-D917C5208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57537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48351-0471-4CEE-A086-C0D95024E04A}" type="datetimeFigureOut">
              <a:rPr lang="fr-FR" smtClean="0"/>
              <a:t>23/08/2024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352B3-177F-4B78-B623-D917C5208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21838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48351-0471-4CEE-A086-C0D95024E04A}" type="datetimeFigureOut">
              <a:rPr lang="fr-FR" smtClean="0"/>
              <a:t>23/08/2024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352B3-177F-4B78-B623-D917C5208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19153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59716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ages + tex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873892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Fin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4DE363-BA7A-DC4C-9E2E-81A50DC813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4CCF4B-9A61-454E-B03D-85169993A1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08050"/>
            <a:ext cx="12192000" cy="5041900"/>
          </a:xfrm>
          <a:prstGeom prst="rect">
            <a:avLst/>
          </a:prstGeom>
        </p:spPr>
      </p:pic>
      <p:sp>
        <p:nvSpPr>
          <p:cNvPr id="5" name="Rectangle">
            <a:extLst>
              <a:ext uri="{FF2B5EF4-FFF2-40B4-BE49-F238E27FC236}">
                <a16:creationId xmlns:a16="http://schemas.microsoft.com/office/drawing/2014/main" id="{C6F1D519-1BC0-544F-B238-5D2861C31EF1}"/>
              </a:ext>
            </a:extLst>
          </p:cNvPr>
          <p:cNvSpPr/>
          <p:nvPr userDrawn="1"/>
        </p:nvSpPr>
        <p:spPr>
          <a:xfrm>
            <a:off x="3539613" y="2173900"/>
            <a:ext cx="5205470" cy="2510200"/>
          </a:xfrm>
          <a:prstGeom prst="rect">
            <a:avLst/>
          </a:prstGeom>
          <a:solidFill>
            <a:schemeClr val="accent5">
              <a:satOff val="-9090"/>
              <a:lumOff val="6470"/>
            </a:schemeClr>
          </a:solidFill>
          <a:ln w="12700"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6" name="Nous contacter…">
            <a:extLst>
              <a:ext uri="{FF2B5EF4-FFF2-40B4-BE49-F238E27FC236}">
                <a16:creationId xmlns:a16="http://schemas.microsoft.com/office/drawing/2014/main" id="{F32EDC50-8C62-C34C-BBC3-53DE71A1A778}"/>
              </a:ext>
            </a:extLst>
          </p:cNvPr>
          <p:cNvSpPr txBox="1"/>
          <p:nvPr userDrawn="1"/>
        </p:nvSpPr>
        <p:spPr>
          <a:xfrm>
            <a:off x="3931942" y="2370931"/>
            <a:ext cx="4378480" cy="11664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numCol="1" anchor="t">
            <a:noAutofit/>
          </a:bodyPr>
          <a:lstStyle/>
          <a:p>
            <a:pPr>
              <a:lnSpc>
                <a:spcPct val="140000"/>
              </a:lnSpc>
              <a:defRPr sz="2100">
                <a:solidFill>
                  <a:srgbClr val="C95BB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rPr b="1" dirty="0">
                <a:solidFill>
                  <a:srgbClr val="9801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Nous </a:t>
            </a:r>
            <a:r>
              <a:rPr b="1" dirty="0" err="1">
                <a:solidFill>
                  <a:srgbClr val="9801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contacter</a:t>
            </a:r>
            <a:endParaRPr b="1" dirty="0">
              <a:solidFill>
                <a:srgbClr val="9801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500">
                <a:solidFill>
                  <a:srgbClr val="051470"/>
                </a:solidFill>
              </a:defRPr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guylene.tarrazi@acces-inclusivetech.fr</a:t>
            </a: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500">
                <a:solidFill>
                  <a:srgbClr val="051470"/>
                </a:solidFill>
              </a:defRPr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06 13 89 45 46</a:t>
            </a:r>
          </a:p>
          <a:p>
            <a:pPr>
              <a:defRPr sz="1500">
                <a:solidFill>
                  <a:srgbClr val="051470"/>
                </a:solidFill>
              </a:defRPr>
            </a:pPr>
            <a:endParaRPr lang="fr-FR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500">
                <a:solidFill>
                  <a:srgbClr val="051470"/>
                </a:solidFill>
              </a:defRPr>
            </a:pPr>
            <a:r>
              <a:rPr lang="fr-FR" i="0" dirty="0" smtClean="0">
                <a:solidFill>
                  <a:srgbClr val="E264D9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ramy.ahmed@acces-inclusivetech.fr</a:t>
            </a:r>
            <a:endParaRPr lang="fr-FR" i="0" dirty="0" smtClean="0">
              <a:solidFill>
                <a:srgbClr val="E264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500">
                <a:solidFill>
                  <a:srgbClr val="051470"/>
                </a:solidFill>
              </a:defRPr>
            </a:pPr>
            <a:r>
              <a:rPr lang="fr-FR" sz="1500" dirty="0" smtClean="0">
                <a:solidFill>
                  <a:srgbClr val="051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06 34</a:t>
            </a:r>
            <a:r>
              <a:rPr lang="fr-FR" sz="1500" baseline="0" dirty="0" smtClean="0">
                <a:solidFill>
                  <a:srgbClr val="051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47 72 46</a:t>
            </a:r>
            <a:endParaRPr lang="fr-FR" sz="1500" dirty="0" smtClean="0">
              <a:solidFill>
                <a:srgbClr val="051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500">
                <a:solidFill>
                  <a:srgbClr val="051470"/>
                </a:solidFill>
              </a:defRPr>
            </a:pPr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www.acces-inclusivetech.fr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logo_acces_rvb.png" descr="logo_acces_rvb.png">
            <a:extLst>
              <a:ext uri="{FF2B5EF4-FFF2-40B4-BE49-F238E27FC236}">
                <a16:creationId xmlns:a16="http://schemas.microsoft.com/office/drawing/2014/main" id="{325EA6D8-B474-3F4D-B106-2A3D05EA4889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3870" y="6278096"/>
            <a:ext cx="977847" cy="33538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16950537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19625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>
            <a:extLst>
              <a:ext uri="{FF2B5EF4-FFF2-40B4-BE49-F238E27FC236}">
                <a16:creationId xmlns:a16="http://schemas.microsoft.com/office/drawing/2014/main" id="{4A17C220-4069-4146-8829-BC5912302E77}"/>
              </a:ext>
            </a:extLst>
          </p:cNvPr>
          <p:cNvSpPr txBox="1">
            <a:spLocks/>
          </p:cNvSpPr>
          <p:nvPr userDrawn="1"/>
        </p:nvSpPr>
        <p:spPr>
          <a:xfrm>
            <a:off x="11610201" y="6584946"/>
            <a:ext cx="138888" cy="1270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FillTx/>
                <a:latin typeface="Graphik Regular"/>
                <a:ea typeface="Graphik Regular"/>
                <a:cs typeface="Graphik Regular"/>
                <a:sym typeface="Graphik Regular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raphik Regular"/>
                <a:ea typeface="Graphik Regular"/>
                <a:cs typeface="Graphik Regular"/>
                <a:sym typeface="Graphik Regular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raphik Regular"/>
                <a:ea typeface="Graphik Regular"/>
                <a:cs typeface="Graphik Regular"/>
                <a:sym typeface="Graphik Regular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raphik Regular"/>
                <a:ea typeface="Graphik Regular"/>
                <a:cs typeface="Graphik Regular"/>
                <a:sym typeface="Graphik Regular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raphik Regular"/>
                <a:ea typeface="Graphik Regular"/>
                <a:cs typeface="Graphik Regular"/>
                <a:sym typeface="Graphik Regular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raphik Regular"/>
                <a:ea typeface="Graphik Regular"/>
                <a:cs typeface="Graphik Regular"/>
                <a:sym typeface="Graphik Regular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raphik Regular"/>
                <a:ea typeface="Graphik Regular"/>
                <a:cs typeface="Graphik Regular"/>
                <a:sym typeface="Graphik Regular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raphik Regular"/>
                <a:ea typeface="Graphik Regular"/>
                <a:cs typeface="Graphik Regular"/>
                <a:sym typeface="Graphik Regular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raphik Regular"/>
                <a:ea typeface="Graphik Regular"/>
                <a:cs typeface="Graphik Regular"/>
                <a:sym typeface="Graphik Regular"/>
              </a:defRPr>
            </a:lvl9pPr>
          </a:lstStyle>
          <a:p>
            <a:fld id="{86CB4B4D-7CA3-9044-876B-883B54F8677D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Rectangle à coins arrondis 42">
            <a:extLst>
              <a:ext uri="{FF2B5EF4-FFF2-40B4-BE49-F238E27FC236}">
                <a16:creationId xmlns:a16="http://schemas.microsoft.com/office/drawing/2014/main" id="{4A136FB0-8763-0941-A05D-B0DAC185EC54}"/>
              </a:ext>
            </a:extLst>
          </p:cNvPr>
          <p:cNvSpPr/>
          <p:nvPr userDrawn="1"/>
        </p:nvSpPr>
        <p:spPr>
          <a:xfrm>
            <a:off x="385011" y="1268761"/>
            <a:ext cx="11357810" cy="2905029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rgbClr val="98016B"/>
            </a:solidFill>
            <a:prstDash val="solid"/>
          </a:ln>
          <a:effectLst/>
        </p:spPr>
        <p:txBody>
          <a:bodyPr lIns="274320" tIns="274320" rtlCol="0" anchor="t" anchorCtr="0"/>
          <a:lstStyle/>
          <a:p>
            <a:pPr algn="just"/>
            <a:endParaRPr lang="fr-FR" dirty="0">
              <a:latin typeface="Arial"/>
              <a:ea typeface="Arial" pitchFamily="-105" charset="-52"/>
              <a:cs typeface="Arial" pitchFamily="34" charset="0"/>
            </a:endParaRPr>
          </a:p>
        </p:txBody>
      </p:sp>
      <p:sp>
        <p:nvSpPr>
          <p:cNvPr id="6" name="Rectangle à coins arrondis 5">
            <a:extLst>
              <a:ext uri="{FF2B5EF4-FFF2-40B4-BE49-F238E27FC236}">
                <a16:creationId xmlns:a16="http://schemas.microsoft.com/office/drawing/2014/main" id="{DAA529FB-3382-1048-80B7-0DAEC1F0C403}"/>
              </a:ext>
            </a:extLst>
          </p:cNvPr>
          <p:cNvSpPr/>
          <p:nvPr userDrawn="1"/>
        </p:nvSpPr>
        <p:spPr>
          <a:xfrm>
            <a:off x="385011" y="436657"/>
            <a:ext cx="11357810" cy="73666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>
            <a:solidFill>
              <a:srgbClr val="9801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>
              <a:spcBef>
                <a:spcPts val="600"/>
              </a:spcBef>
            </a:pPr>
            <a:endParaRPr lang="fr-FR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9">
            <a:extLst>
              <a:ext uri="{FF2B5EF4-FFF2-40B4-BE49-F238E27FC236}">
                <a16:creationId xmlns:a16="http://schemas.microsoft.com/office/drawing/2014/main" id="{933E0835-080B-3244-AA44-05B929490CA2}"/>
              </a:ext>
            </a:extLst>
          </p:cNvPr>
          <p:cNvSpPr/>
          <p:nvPr userDrawn="1"/>
        </p:nvSpPr>
        <p:spPr>
          <a:xfrm>
            <a:off x="385011" y="4285293"/>
            <a:ext cx="11357810" cy="2168134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rgbClr val="98016B"/>
            </a:solidFill>
            <a:prstDash val="solid"/>
          </a:ln>
          <a:effectLst/>
        </p:spPr>
        <p:txBody>
          <a:bodyPr lIns="274320" tIns="274320" rtlCol="0" anchor="t"/>
          <a:lstStyle/>
          <a:p>
            <a:pPr marL="0" indent="0" algn="just" defTabSz="815975" eaLnBrk="0">
              <a:spcBef>
                <a:spcPts val="300"/>
              </a:spcBef>
              <a:buClr>
                <a:srgbClr val="660066"/>
              </a:buClr>
              <a:buFont typeface="Arial" panose="020B0604020202020204" pitchFamily="34" charset="0"/>
              <a:buNone/>
              <a:defRPr/>
            </a:pPr>
            <a:endParaRPr lang="fr-FR" altLang="en-US" sz="1400" dirty="0">
              <a:latin typeface="Arial"/>
              <a:ea typeface="Arial" pitchFamily="-105" charset="-52"/>
              <a:cs typeface="Arial" pitchFamily="34" charset="0"/>
            </a:endParaRPr>
          </a:p>
          <a:p>
            <a:pPr marL="171450" indent="-171450" algn="just" defTabSz="815975" eaLnBrk="0">
              <a:spcBef>
                <a:spcPts val="300"/>
              </a:spcBef>
              <a:buClr>
                <a:srgbClr val="660066"/>
              </a:buClr>
              <a:buFont typeface="Arial" panose="020B0604020202020204" pitchFamily="34" charset="0"/>
              <a:buChar char="•"/>
              <a:defRPr/>
            </a:pPr>
            <a:endParaRPr lang="fr-FR" altLang="en-US" sz="1400" dirty="0">
              <a:latin typeface="Arial"/>
              <a:ea typeface="Arial" pitchFamily="-105" charset="-52"/>
              <a:cs typeface="Arial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B79A2CD-D933-1F4B-9B3B-09D4F0F44B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3381" y="519304"/>
            <a:ext cx="10995819" cy="542005"/>
          </a:xfrm>
        </p:spPr>
        <p:txBody>
          <a:bodyPr lIns="274320" tIns="91440">
            <a:noAutofit/>
          </a:bodyPr>
          <a:lstStyle>
            <a:lvl1pPr>
              <a:defRPr sz="3200" b="1" i="0">
                <a:solidFill>
                  <a:srgbClr val="9801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0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40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84DF620-F9D8-4E49-995D-9B27DC967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2763" y="1411288"/>
            <a:ext cx="11098212" cy="2614612"/>
          </a:xfrm>
        </p:spPr>
        <p:txBody>
          <a:bodyPr>
            <a:normAutofit/>
          </a:bodyPr>
          <a:lstStyle>
            <a:lvl1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Contenu</a:t>
            </a:r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632D3B8-E117-5B40-BFC0-0C3ACA4778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763" y="4443246"/>
            <a:ext cx="11098212" cy="1865474"/>
          </a:xfrm>
        </p:spPr>
        <p:txBody>
          <a:bodyPr>
            <a:normAutofit/>
          </a:bodyPr>
          <a:lstStyle>
            <a:lvl1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Contenu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012443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Fin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4DE363-BA7A-DC4C-9E2E-81A50DC813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4CCF4B-9A61-454E-B03D-85169993A1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08050"/>
            <a:ext cx="12192000" cy="5041900"/>
          </a:xfrm>
          <a:prstGeom prst="rect">
            <a:avLst/>
          </a:prstGeom>
        </p:spPr>
      </p:pic>
      <p:sp>
        <p:nvSpPr>
          <p:cNvPr id="5" name="Rectangle">
            <a:extLst>
              <a:ext uri="{FF2B5EF4-FFF2-40B4-BE49-F238E27FC236}">
                <a16:creationId xmlns:a16="http://schemas.microsoft.com/office/drawing/2014/main" id="{C6F1D519-1BC0-544F-B238-5D2861C31EF1}"/>
              </a:ext>
            </a:extLst>
          </p:cNvPr>
          <p:cNvSpPr/>
          <p:nvPr userDrawn="1"/>
        </p:nvSpPr>
        <p:spPr>
          <a:xfrm>
            <a:off x="3539613" y="2173900"/>
            <a:ext cx="5205470" cy="2510200"/>
          </a:xfrm>
          <a:prstGeom prst="rect">
            <a:avLst/>
          </a:prstGeom>
          <a:solidFill>
            <a:schemeClr val="accent5">
              <a:satOff val="-9090"/>
              <a:lumOff val="6470"/>
            </a:schemeClr>
          </a:solidFill>
          <a:ln w="12700"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6" name="Nous contacter…">
            <a:extLst>
              <a:ext uri="{FF2B5EF4-FFF2-40B4-BE49-F238E27FC236}">
                <a16:creationId xmlns:a16="http://schemas.microsoft.com/office/drawing/2014/main" id="{F32EDC50-8C62-C34C-BBC3-53DE71A1A778}"/>
              </a:ext>
            </a:extLst>
          </p:cNvPr>
          <p:cNvSpPr txBox="1"/>
          <p:nvPr userDrawn="1"/>
        </p:nvSpPr>
        <p:spPr>
          <a:xfrm>
            <a:off x="3931942" y="2370931"/>
            <a:ext cx="4378480" cy="11664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numCol="1" anchor="t">
            <a:noAutofit/>
          </a:bodyPr>
          <a:lstStyle/>
          <a:p>
            <a:pPr>
              <a:lnSpc>
                <a:spcPct val="140000"/>
              </a:lnSpc>
              <a:defRPr sz="2100">
                <a:solidFill>
                  <a:srgbClr val="C95BB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rPr b="1" dirty="0">
                <a:solidFill>
                  <a:srgbClr val="9801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Nous </a:t>
            </a:r>
            <a:r>
              <a:rPr b="1" dirty="0" err="1">
                <a:solidFill>
                  <a:srgbClr val="9801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contacter</a:t>
            </a:r>
            <a:endParaRPr b="1" dirty="0">
              <a:solidFill>
                <a:srgbClr val="9801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500">
                <a:solidFill>
                  <a:srgbClr val="051470"/>
                </a:solidFill>
              </a:defRPr>
            </a:pPr>
            <a:r>
              <a:rPr lang="fr-FR" sz="1500" i="1" dirty="0">
                <a:solidFill>
                  <a:srgbClr val="E264D9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jean-</a:t>
            </a:r>
            <a:r>
              <a:rPr lang="fr-FR" sz="1500" i="1" dirty="0" err="1">
                <a:solidFill>
                  <a:srgbClr val="E264D9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christophe.arnaune</a:t>
            </a:r>
            <a:r>
              <a:rPr sz="1500" i="1" dirty="0">
                <a:solidFill>
                  <a:srgbClr val="E264D9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@acces-inclusivetech.fr</a:t>
            </a:r>
            <a:endParaRPr lang="fr-FR" sz="1500" i="1" dirty="0">
              <a:solidFill>
                <a:srgbClr val="E264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500">
                <a:solidFill>
                  <a:srgbClr val="051470"/>
                </a:solidFill>
              </a:defRPr>
            </a:pPr>
            <a:r>
              <a:rPr lang="fr-FR" sz="1500" dirty="0">
                <a:solidFill>
                  <a:srgbClr val="051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06 02 50 05 27</a:t>
            </a:r>
          </a:p>
          <a:p>
            <a:pPr>
              <a:defRPr sz="1500">
                <a:solidFill>
                  <a:srgbClr val="051470"/>
                </a:solidFill>
              </a:defRPr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500">
                <a:solidFill>
                  <a:srgbClr val="051470"/>
                </a:solidFill>
              </a:defRPr>
            </a:pPr>
            <a:r>
              <a:rPr lang="fr-FR" i="1" dirty="0" smtClean="0">
                <a:solidFill>
                  <a:srgbClr val="E264D9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ramy.ahmed@acces-inclusivetech.fr</a:t>
            </a:r>
            <a:endParaRPr lang="fr-FR" i="1" dirty="0" smtClean="0">
              <a:solidFill>
                <a:srgbClr val="E264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500">
                <a:solidFill>
                  <a:srgbClr val="051470"/>
                </a:solidFill>
              </a:defRPr>
            </a:pPr>
            <a:r>
              <a:rPr lang="fr-FR" sz="1500" dirty="0" smtClean="0">
                <a:solidFill>
                  <a:srgbClr val="051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06 34</a:t>
            </a:r>
            <a:r>
              <a:rPr lang="fr-FR" sz="1500" baseline="0" dirty="0" smtClean="0">
                <a:solidFill>
                  <a:srgbClr val="051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47 72 46</a:t>
            </a:r>
            <a:endParaRPr lang="fr-FR" sz="1500" dirty="0" smtClean="0">
              <a:solidFill>
                <a:srgbClr val="051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500">
                <a:solidFill>
                  <a:srgbClr val="051470"/>
                </a:solidFill>
              </a:defRPr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www.acces-inclusivetech.fr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logo_acces_rvb.png" descr="logo_acces_rvb.png">
            <a:extLst>
              <a:ext uri="{FF2B5EF4-FFF2-40B4-BE49-F238E27FC236}">
                <a16:creationId xmlns:a16="http://schemas.microsoft.com/office/drawing/2014/main" id="{325EA6D8-B474-3F4D-B106-2A3D05EA4889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3870" y="6278096"/>
            <a:ext cx="977847" cy="33538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08806386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Cli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D17FF7-4DB7-604F-A8F3-D5639E6D57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logo_acces_rvb.png" descr="logo_acces_rvb.png">
            <a:extLst>
              <a:ext uri="{FF2B5EF4-FFF2-40B4-BE49-F238E27FC236}">
                <a16:creationId xmlns:a16="http://schemas.microsoft.com/office/drawing/2014/main" id="{394E779B-6540-1843-A392-81BED13812F3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3871" y="6278096"/>
            <a:ext cx="977847" cy="335384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198E6EE-41DC-2241-856D-FCF75401AB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3713" y="368300"/>
            <a:ext cx="6275387" cy="49847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Nos clients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parlent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de nous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5C783AF-E4E9-1947-90EC-56BF91AF9E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80338" y="2774950"/>
            <a:ext cx="3930650" cy="1395413"/>
          </a:xfrm>
        </p:spPr>
        <p:txBody>
          <a:bodyPr>
            <a:normAutofit/>
          </a:bodyPr>
          <a:lstStyle>
            <a:lvl1pPr>
              <a:defRPr lang="fr-FR" sz="2400" b="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b="0" i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 Citation client »</a:t>
            </a:r>
          </a:p>
        </p:txBody>
      </p:sp>
    </p:spTree>
    <p:extLst>
      <p:ext uri="{BB962C8B-B14F-4D97-AF65-F5344CB8AC3E}">
        <p14:creationId xmlns:p14="http://schemas.microsoft.com/office/powerpoint/2010/main" val="1994154048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8CE4-16BD-4DE4-99EA-28A24E0E3C06}" type="datetimeFigureOut">
              <a:rPr lang="fr-FR" smtClean="0"/>
              <a:t>23/08/2024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1936-66AC-4D7F-B72A-436F2F2834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66820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8CE4-16BD-4DE4-99EA-28A24E0E3C06}" type="datetimeFigureOut">
              <a:rPr lang="fr-FR" smtClean="0"/>
              <a:t>23/08/2024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1936-66AC-4D7F-B72A-436F2F2834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81149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8CE4-16BD-4DE4-99EA-28A24E0E3C06}" type="datetimeFigureOut">
              <a:rPr lang="fr-FR" smtClean="0"/>
              <a:t>23/08/2024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1936-66AC-4D7F-B72A-436F2F2834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13018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8CE4-16BD-4DE4-99EA-28A24E0E3C06}" type="datetimeFigureOut">
              <a:rPr lang="fr-FR" smtClean="0"/>
              <a:t>23/08/2024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1936-66AC-4D7F-B72A-436F2F2834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9748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8CE4-16BD-4DE4-99EA-28A24E0E3C06}" type="datetimeFigureOut">
              <a:rPr lang="fr-FR" smtClean="0"/>
              <a:t>23/08/2024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1936-66AC-4D7F-B72A-436F2F2834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90833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8CE4-16BD-4DE4-99EA-28A24E0E3C06}" type="datetimeFigureOut">
              <a:rPr lang="fr-FR" smtClean="0"/>
              <a:t>23/08/2024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1936-66AC-4D7F-B72A-436F2F2834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734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Cli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D17FF7-4DB7-604F-A8F3-D5639E6D57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logo_acces_rvb.png" descr="logo_acces_rvb.png">
            <a:extLst>
              <a:ext uri="{FF2B5EF4-FFF2-40B4-BE49-F238E27FC236}">
                <a16:creationId xmlns:a16="http://schemas.microsoft.com/office/drawing/2014/main" id="{394E779B-6540-1843-A392-81BED13812F3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3871" y="6278096"/>
            <a:ext cx="977847" cy="335384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198E6EE-41DC-2241-856D-FCF75401AB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3713" y="368300"/>
            <a:ext cx="6275387" cy="49847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Nos clients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parlent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de nous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5C783AF-E4E9-1947-90EC-56BF91AF9E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80338" y="2774950"/>
            <a:ext cx="3930650" cy="1395413"/>
          </a:xfrm>
        </p:spPr>
        <p:txBody>
          <a:bodyPr>
            <a:normAutofit/>
          </a:bodyPr>
          <a:lstStyle>
            <a:lvl1pPr>
              <a:defRPr lang="fr-FR" sz="2400" b="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b="0" i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 Citation client »</a:t>
            </a:r>
          </a:p>
        </p:txBody>
      </p:sp>
    </p:spTree>
    <p:extLst>
      <p:ext uri="{BB962C8B-B14F-4D97-AF65-F5344CB8AC3E}">
        <p14:creationId xmlns:p14="http://schemas.microsoft.com/office/powerpoint/2010/main" val="724276959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8CE4-16BD-4DE4-99EA-28A24E0E3C06}" type="datetimeFigureOut">
              <a:rPr lang="fr-FR" smtClean="0"/>
              <a:t>23/08/2024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1936-66AC-4D7F-B72A-436F2F2834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06211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8CE4-16BD-4DE4-99EA-28A24E0E3C06}" type="datetimeFigureOut">
              <a:rPr lang="fr-FR" smtClean="0"/>
              <a:t>23/08/2024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1936-66AC-4D7F-B72A-436F2F2834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16574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8CE4-16BD-4DE4-99EA-28A24E0E3C06}" type="datetimeFigureOut">
              <a:rPr lang="fr-FR" smtClean="0"/>
              <a:t>23/08/2024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1936-66AC-4D7F-B72A-436F2F2834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76206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8CE4-16BD-4DE4-99EA-28A24E0E3C06}" type="datetimeFigureOut">
              <a:rPr lang="fr-FR" smtClean="0"/>
              <a:t>23/08/2024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1936-66AC-4D7F-B72A-436F2F2834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5938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8CE4-16BD-4DE4-99EA-28A24E0E3C06}" type="datetimeFigureOut">
              <a:rPr lang="fr-FR" smtClean="0"/>
              <a:t>23/08/2024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1936-66AC-4D7F-B72A-436F2F2834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74042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ages + tex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_acces_rvb.png" descr="logo_acces_rvb.png">
            <a:extLst>
              <a:ext uri="{FF2B5EF4-FFF2-40B4-BE49-F238E27FC236}">
                <a16:creationId xmlns:a16="http://schemas.microsoft.com/office/drawing/2014/main" id="{F5AEB44B-94E1-644F-8FF5-E2C42DC1938A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38308" y="6278096"/>
            <a:ext cx="977847" cy="33538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39991786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res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>
            <a:extLst>
              <a:ext uri="{FF2B5EF4-FFF2-40B4-BE49-F238E27FC236}">
                <a16:creationId xmlns:a16="http://schemas.microsoft.com/office/drawing/2014/main" id="{4A17C220-4069-4146-8829-BC5912302E77}"/>
              </a:ext>
            </a:extLst>
          </p:cNvPr>
          <p:cNvSpPr txBox="1">
            <a:spLocks/>
          </p:cNvSpPr>
          <p:nvPr userDrawn="1"/>
        </p:nvSpPr>
        <p:spPr>
          <a:xfrm>
            <a:off x="11610201" y="6584946"/>
            <a:ext cx="138888" cy="1270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FillTx/>
                <a:latin typeface="Graphik Regular"/>
                <a:ea typeface="Graphik Regular"/>
                <a:cs typeface="Graphik Regular"/>
                <a:sym typeface="Graphik Regular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raphik Regular"/>
                <a:ea typeface="Graphik Regular"/>
                <a:cs typeface="Graphik Regular"/>
                <a:sym typeface="Graphik Regular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raphik Regular"/>
                <a:ea typeface="Graphik Regular"/>
                <a:cs typeface="Graphik Regular"/>
                <a:sym typeface="Graphik Regular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raphik Regular"/>
                <a:ea typeface="Graphik Regular"/>
                <a:cs typeface="Graphik Regular"/>
                <a:sym typeface="Graphik Regular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raphik Regular"/>
                <a:ea typeface="Graphik Regular"/>
                <a:cs typeface="Graphik Regular"/>
                <a:sym typeface="Graphik Regular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raphik Regular"/>
                <a:ea typeface="Graphik Regular"/>
                <a:cs typeface="Graphik Regular"/>
                <a:sym typeface="Graphik Regular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raphik Regular"/>
                <a:ea typeface="Graphik Regular"/>
                <a:cs typeface="Graphik Regular"/>
                <a:sym typeface="Graphik Regular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raphik Regular"/>
                <a:ea typeface="Graphik Regular"/>
                <a:cs typeface="Graphik Regular"/>
                <a:sym typeface="Graphik Regular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raphik Regular"/>
                <a:ea typeface="Graphik Regular"/>
                <a:cs typeface="Graphik Regular"/>
                <a:sym typeface="Graphik Regular"/>
              </a:defRPr>
            </a:lvl9pPr>
          </a:lstStyle>
          <a:p>
            <a:fld id="{86CB4B4D-7CA3-9044-876B-883B54F8677D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Rectangle à coins arrondis 42">
            <a:extLst>
              <a:ext uri="{FF2B5EF4-FFF2-40B4-BE49-F238E27FC236}">
                <a16:creationId xmlns:a16="http://schemas.microsoft.com/office/drawing/2014/main" id="{4A136FB0-8763-0941-A05D-B0DAC185EC54}"/>
              </a:ext>
            </a:extLst>
          </p:cNvPr>
          <p:cNvSpPr/>
          <p:nvPr userDrawn="1"/>
        </p:nvSpPr>
        <p:spPr>
          <a:xfrm>
            <a:off x="641445" y="1235808"/>
            <a:ext cx="6789085" cy="3289591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rgbClr val="AB0176"/>
            </a:solidFill>
            <a:prstDash val="solid"/>
          </a:ln>
          <a:effectLst/>
        </p:spPr>
        <p:txBody>
          <a:bodyPr lIns="274320" tIns="274320" rtlCol="0" anchor="t" anchorCtr="0"/>
          <a:lstStyle/>
          <a:p>
            <a:pPr algn="just"/>
            <a:endParaRPr lang="fr-FR" dirty="0">
              <a:latin typeface="Arial"/>
              <a:ea typeface="Arial" pitchFamily="-105" charset="-52"/>
              <a:cs typeface="Arial" pitchFamily="34" charset="0"/>
            </a:endParaRPr>
          </a:p>
        </p:txBody>
      </p:sp>
      <p:sp>
        <p:nvSpPr>
          <p:cNvPr id="6" name="Rectangle à coins arrondis 5">
            <a:extLst>
              <a:ext uri="{FF2B5EF4-FFF2-40B4-BE49-F238E27FC236}">
                <a16:creationId xmlns:a16="http://schemas.microsoft.com/office/drawing/2014/main" id="{DAA529FB-3382-1048-80B7-0DAEC1F0C403}"/>
              </a:ext>
            </a:extLst>
          </p:cNvPr>
          <p:cNvSpPr/>
          <p:nvPr userDrawn="1"/>
        </p:nvSpPr>
        <p:spPr>
          <a:xfrm>
            <a:off x="641445" y="271848"/>
            <a:ext cx="10512587" cy="85204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>
            <a:solidFill>
              <a:srgbClr val="AB01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>
              <a:spcBef>
                <a:spcPts val="600"/>
              </a:spcBef>
            </a:pPr>
            <a:endParaRPr lang="fr-FR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9">
            <a:extLst>
              <a:ext uri="{FF2B5EF4-FFF2-40B4-BE49-F238E27FC236}">
                <a16:creationId xmlns:a16="http://schemas.microsoft.com/office/drawing/2014/main" id="{933E0835-080B-3244-AA44-05B929490CA2}"/>
              </a:ext>
            </a:extLst>
          </p:cNvPr>
          <p:cNvSpPr/>
          <p:nvPr userDrawn="1"/>
        </p:nvSpPr>
        <p:spPr>
          <a:xfrm>
            <a:off x="641445" y="4645775"/>
            <a:ext cx="10512588" cy="1914745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rgbClr val="98016B"/>
            </a:solidFill>
            <a:prstDash val="solid"/>
          </a:ln>
          <a:effectLst/>
        </p:spPr>
        <p:txBody>
          <a:bodyPr lIns="274320" tIns="274320" rtlCol="0" anchor="t"/>
          <a:lstStyle/>
          <a:p>
            <a:pPr marL="0" indent="0" algn="just" defTabSz="815975" eaLnBrk="0">
              <a:spcBef>
                <a:spcPts val="300"/>
              </a:spcBef>
              <a:buClr>
                <a:srgbClr val="660066"/>
              </a:buClr>
              <a:buFont typeface="Arial" panose="020B0604020202020204" pitchFamily="34" charset="0"/>
              <a:buNone/>
              <a:defRPr/>
            </a:pPr>
            <a:endParaRPr lang="fr-FR" altLang="en-US" sz="1400" dirty="0">
              <a:latin typeface="Arial"/>
              <a:ea typeface="Arial" pitchFamily="-105" charset="-52"/>
              <a:cs typeface="Arial" pitchFamily="34" charset="0"/>
            </a:endParaRPr>
          </a:p>
          <a:p>
            <a:pPr marL="171450" indent="-171450" algn="just" defTabSz="815975" eaLnBrk="0">
              <a:spcBef>
                <a:spcPts val="300"/>
              </a:spcBef>
              <a:buClr>
                <a:srgbClr val="660066"/>
              </a:buClr>
              <a:buFont typeface="Arial" panose="020B0604020202020204" pitchFamily="34" charset="0"/>
              <a:buChar char="•"/>
              <a:defRPr/>
            </a:pPr>
            <a:endParaRPr lang="fr-FR" altLang="en-US" sz="1400" dirty="0">
              <a:latin typeface="Arial"/>
              <a:ea typeface="Arial" pitchFamily="-105" charset="-52"/>
              <a:cs typeface="Arial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B79A2CD-D933-1F4B-9B3B-09D4F0F44B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7226" y="519304"/>
            <a:ext cx="10046732" cy="542005"/>
          </a:xfrm>
        </p:spPr>
        <p:txBody>
          <a:bodyPr lIns="274320" tIns="91440">
            <a:noAutofit/>
          </a:bodyPr>
          <a:lstStyle>
            <a:lvl1pPr>
              <a:defRPr sz="3200" b="1" i="0">
                <a:solidFill>
                  <a:srgbClr val="9801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0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40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84DF620-F9D8-4E49-995D-9B27DC967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9809" y="1411288"/>
            <a:ext cx="10140287" cy="2614612"/>
          </a:xfrm>
        </p:spPr>
        <p:txBody>
          <a:bodyPr>
            <a:normAutofit/>
          </a:bodyPr>
          <a:lstStyle>
            <a:lvl1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Contenu</a:t>
            </a:r>
            <a:endParaRPr lang="en-US" dirty="0"/>
          </a:p>
        </p:txBody>
      </p:sp>
      <p:sp>
        <p:nvSpPr>
          <p:cNvPr id="10" name="Rectangle à coins arrondis 42">
            <a:extLst>
              <a:ext uri="{FF2B5EF4-FFF2-40B4-BE49-F238E27FC236}">
                <a16:creationId xmlns:a16="http://schemas.microsoft.com/office/drawing/2014/main" id="{4A136FB0-8763-0941-A05D-B0DAC185EC54}"/>
              </a:ext>
            </a:extLst>
          </p:cNvPr>
          <p:cNvSpPr/>
          <p:nvPr userDrawn="1"/>
        </p:nvSpPr>
        <p:spPr>
          <a:xfrm>
            <a:off x="7537623" y="1231802"/>
            <a:ext cx="3616410" cy="3289591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rgbClr val="AB0176"/>
            </a:solidFill>
            <a:prstDash val="solid"/>
          </a:ln>
          <a:effectLst/>
        </p:spPr>
        <p:txBody>
          <a:bodyPr lIns="274320" tIns="274320" rtlCol="0" anchor="t" anchorCtr="0"/>
          <a:lstStyle/>
          <a:p>
            <a:pPr algn="just"/>
            <a:endParaRPr lang="fr-FR" dirty="0">
              <a:latin typeface="Arial"/>
              <a:ea typeface="Arial" pitchFamily="-105" charset="-5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28833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6312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747F-15EE-4BF6-BE79-429DBD45E778}" type="datetimeFigureOut">
              <a:rPr lang="fr-FR" smtClean="0"/>
              <a:t>23/08/2024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55662-418B-4A20-8ABB-F82F021990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2156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01652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747F-15EE-4BF6-BE79-429DBD45E778}" type="datetimeFigureOut">
              <a:rPr lang="fr-FR" smtClean="0"/>
              <a:t>23/08/2024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55662-418B-4A20-8ABB-F82F021990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808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747F-15EE-4BF6-BE79-429DBD45E778}" type="datetimeFigureOut">
              <a:rPr lang="fr-FR" smtClean="0"/>
              <a:t>23/08/2024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55662-418B-4A20-8ABB-F82F021990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7902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satOff val="-9090"/>
            <a:lumOff val="647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10201" y="6456610"/>
            <a:ext cx="138888" cy="1270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900">
                <a:solidFill>
                  <a:srgbClr val="000000">
                    <a:alpha val="70000"/>
                  </a:srgbClr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54" r:id="rId2"/>
    <p:sldLayoutId id="2147483755" r:id="rId3"/>
    <p:sldLayoutId id="2147483756" r:id="rId4"/>
    <p:sldLayoutId id="2147483757" r:id="rId5"/>
  </p:sldLayoutIdLst>
  <p:transition spd="med"/>
  <p:txStyles>
    <p:titleStyle>
      <a:lvl1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titleStyle>
    <p:bodyStyle>
      <a:lvl1pPr marL="0" marR="0" indent="0" algn="l" defTabSz="1734634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0" algn="l" defTabSz="1734634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213879" marR="0" indent="-213879" algn="l" defTabSz="1734634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Tx/>
        <a:buChar char="•"/>
        <a:tabLst/>
        <a:defRPr sz="1300" b="0" i="0" u="none" strike="noStrike" cap="none" spc="0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392545" marR="0" indent="-198870" algn="l" defTabSz="1734634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Tx/>
        <a:buChar char="–"/>
        <a:tabLst/>
        <a:defRPr sz="1300" b="0" i="0" u="none" strike="noStrike" cap="none" spc="0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574963" marR="0" indent="-208251" algn="l" defTabSz="1734634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Tx/>
        <a:buChar char="•"/>
        <a:tabLst/>
        <a:defRPr sz="1300" b="0" i="0" u="none" strike="noStrike" cap="none" spc="0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500390" marR="0" indent="-160674" algn="l" defTabSz="1734634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Tx/>
        <a:buChar char="•"/>
        <a:tabLst/>
        <a:defRPr sz="1300" b="0" i="0" u="none" strike="noStrike" cap="none" spc="0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l" defTabSz="1734634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l" defTabSz="1734634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l" defTabSz="1734634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 Regular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 Regular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 Regular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 Regular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 Regular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 Regular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 Regular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 Regular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 Regular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6747F-15EE-4BF6-BE79-429DBD45E778}" type="datetimeFigureOut">
              <a:rPr lang="fr-FR" smtClean="0"/>
              <a:t>23/08/2024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55662-418B-4A20-8ABB-F82F021990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3414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48351-0471-4CEE-A086-C0D95024E04A}" type="datetimeFigureOut">
              <a:rPr lang="fr-FR" smtClean="0"/>
              <a:t>23/08/2024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352B3-177F-4B78-B623-D917C5208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5225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satOff val="-9090"/>
            <a:lumOff val="647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10201" y="6456610"/>
            <a:ext cx="138888" cy="1270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900">
                <a:solidFill>
                  <a:srgbClr val="000000">
                    <a:alpha val="70000"/>
                  </a:srgbClr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710033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</p:sldLayoutIdLst>
  <p:transition spd="med"/>
  <p:txStyles>
    <p:titleStyle>
      <a:lvl1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titleStyle>
    <p:bodyStyle>
      <a:lvl1pPr marL="0" marR="0" indent="0" algn="l" defTabSz="1734634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0" algn="l" defTabSz="1734634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213879" marR="0" indent="-213879" algn="l" defTabSz="1734634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Tx/>
        <a:buChar char="•"/>
        <a:tabLst/>
        <a:defRPr sz="1300" b="0" i="0" u="none" strike="noStrike" cap="none" spc="0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392545" marR="0" indent="-198870" algn="l" defTabSz="1734634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Tx/>
        <a:buChar char="–"/>
        <a:tabLst/>
        <a:defRPr sz="1300" b="0" i="0" u="none" strike="noStrike" cap="none" spc="0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574963" marR="0" indent="-208251" algn="l" defTabSz="1734634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Tx/>
        <a:buChar char="•"/>
        <a:tabLst/>
        <a:defRPr sz="1300" b="0" i="0" u="none" strike="noStrike" cap="none" spc="0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500390" marR="0" indent="-160674" algn="l" defTabSz="1734634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Tx/>
        <a:buChar char="•"/>
        <a:tabLst/>
        <a:defRPr sz="1300" b="0" i="0" u="none" strike="noStrike" cap="none" spc="0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l" defTabSz="1734634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l" defTabSz="1734634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l" defTabSz="1734634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 Regular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 Regular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 Regular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 Regular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 Regular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 Regular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 Regular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 Regular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 Regular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58CE4-16BD-4DE4-99EA-28A24E0E3C06}" type="datetimeFigureOut">
              <a:rPr lang="fr-FR" smtClean="0"/>
              <a:t>23/08/2024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91936-66AC-4D7F-B72A-436F2F2834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09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ricentis.teachable.com/p/automation-specialist-level-1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35.png"/><Relationship Id="rId4" Type="http://schemas.openxmlformats.org/officeDocument/2006/relationships/hyperlink" Target="https://tricentis.teachable.com/p/automation-specialist-level-2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frida.fofana@acces-inclusivetech.fr" TargetMode="External"/><Relationship Id="rId2" Type="http://schemas.openxmlformats.org/officeDocument/2006/relationships/hyperlink" Target="mailto:commercial@acces-inclusivetech.fr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hyperlink" Target="http://www.acces-inclusivetech.f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6" Type="http://schemas.openxmlformats.org/officeDocument/2006/relationships/hyperlink" Target="https://www.linkedin.com/posts/mod-emploisrs_comment-favoriser-linsertion-professionnelle-activity-7074988934744662016-PQtq?utm_source=share&amp;utm_medium=member_desktop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jpe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7.png"/><Relationship Id="rId9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lage of a person&#10;&#10;Description automatically generated with medium confidence">
            <a:extLst>
              <a:ext uri="{FF2B5EF4-FFF2-40B4-BE49-F238E27FC236}">
                <a16:creationId xmlns:a16="http://schemas.microsoft.com/office/drawing/2014/main" id="{76F0923B-84AB-D948-987B-6C166FD44FC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48926"/>
            <a:ext cx="12192000" cy="271521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014" y="478874"/>
            <a:ext cx="3434020" cy="134992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91408" y="5489825"/>
            <a:ext cx="7209184" cy="92884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2400" b="1" dirty="0" smtClean="0">
                <a:solidFill>
                  <a:srgbClr val="0000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Offre de services et modèle d’accompagnement 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raphik Regular"/>
              </a:rPr>
              <a:t>- Été 2024 -</a:t>
            </a:r>
            <a:endParaRPr kumimoji="0" lang="fr-FR" sz="2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Graphik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3516379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Ã©sultat de recherche d'images pour &quot;ville de paris logo&quot;">
            <a:extLst>
              <a:ext uri="{FF2B5EF4-FFF2-40B4-BE49-F238E27FC236}">
                <a16:creationId xmlns:a16="http://schemas.microsoft.com/office/drawing/2014/main" id="{32282A9C-CC05-3A43-AB31-FA6854DEB0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 Regular"/>
              <a:ea typeface="+mn-ea"/>
              <a:cs typeface="Helvetica"/>
              <a:sym typeface="Graphik Regular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CB3000-94FC-E243-8B1E-BDE3E89EC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81" y="205715"/>
            <a:ext cx="11393574" cy="592250"/>
          </a:xfrm>
          <a:prstGeom prst="rect">
            <a:avLst/>
          </a:prstGeom>
          <a:noFill/>
          <a:ln w="12700">
            <a:solidFill>
              <a:srgbClr val="9801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raphik Regular"/>
              </a:rPr>
              <a:t>Tests de non-régression Web et App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Graphik Regular"/>
            </a:endParaRPr>
          </a:p>
        </p:txBody>
      </p:sp>
      <p:sp>
        <p:nvSpPr>
          <p:cNvPr id="5" name="Rectangle à coins arrondis 14">
            <a:extLst>
              <a:ext uri="{FF2B5EF4-FFF2-40B4-BE49-F238E27FC236}">
                <a16:creationId xmlns:a16="http://schemas.microsoft.com/office/drawing/2014/main" id="{32802BB6-1BF6-2141-821B-DA1385C694D8}"/>
              </a:ext>
            </a:extLst>
          </p:cNvPr>
          <p:cNvSpPr/>
          <p:nvPr/>
        </p:nvSpPr>
        <p:spPr>
          <a:xfrm>
            <a:off x="287381" y="854171"/>
            <a:ext cx="11393574" cy="552193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 cap="flat" cmpd="sng" algn="ctr">
            <a:solidFill>
              <a:srgbClr val="98016B"/>
            </a:solidFill>
            <a:prstDash val="solid"/>
          </a:ln>
          <a:effectLst/>
        </p:spPr>
        <p:txBody>
          <a:bodyPr lIns="91440" tIns="45720" rIns="91440" bIns="45720" rtlCol="0" anchor="t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16B"/>
              </a:buClr>
              <a:buSzTx/>
              <a:buFontTx/>
              <a:buNone/>
              <a:tabLst/>
              <a:defRPr/>
            </a:pPr>
            <a:endParaRPr kumimoji="0" lang="fr-FR" sz="1400" b="1" i="0" u="sng" strike="noStrike" kern="0" cap="none" spc="0" normalizeH="0" baseline="0" noProof="0" dirty="0">
              <a:ln>
                <a:noFill/>
              </a:ln>
              <a:solidFill>
                <a:srgbClr val="9801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Graphik Regular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16B"/>
              </a:buClr>
              <a:buSzTx/>
              <a:buFontTx/>
              <a:buNone/>
              <a:tabLst/>
              <a:defRPr/>
            </a:pPr>
            <a:r>
              <a:rPr kumimoji="0" lang="fr-FR" sz="1400" b="1" i="0" u="sng" strike="noStrike" kern="0" cap="none" spc="0" normalizeH="0" baseline="0" noProof="0" dirty="0" smtClean="0">
                <a:ln>
                  <a:noFill/>
                </a:ln>
                <a:solidFill>
                  <a:srgbClr val="E1086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Graphik Regular"/>
              </a:rPr>
              <a:t>Projet : ATOS/CNAM</a:t>
            </a:r>
            <a:endParaRPr kumimoji="0" lang="fr-FR" sz="1400" b="1" i="0" u="sng" strike="noStrike" kern="0" cap="none" spc="0" normalizeH="0" baseline="0" noProof="0" dirty="0">
              <a:ln>
                <a:noFill/>
              </a:ln>
              <a:solidFill>
                <a:srgbClr val="E108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Graphik Regular"/>
            </a:endParaRP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Graphik Regular"/>
              </a:rPr>
              <a:t>Projet de tests informatiques au service de la dématérialisation du Carnet de Santé sur l’Espace Numérique de Santé de la Caisse Nationale de l’Assurance Maladie (CNAM)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raphik Regular"/>
              </a:rPr>
              <a:t>Dispositif</a:t>
            </a:r>
            <a:r>
              <a:rPr kumimoji="0" lang="fr-FR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raphik Regular"/>
              </a:rPr>
              <a:t> </a:t>
            </a:r>
            <a:r>
              <a:rPr kumimoji="0" lang="fr-F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raphik Regular"/>
              </a:rPr>
              <a:t>Acces : 5</a:t>
            </a:r>
            <a:r>
              <a:rPr kumimoji="0" lang="fr-FR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raphik Regular"/>
              </a:rPr>
              <a:t> </a:t>
            </a:r>
            <a:r>
              <a:rPr kumimoji="0" lang="fr-F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raphik Regular"/>
              </a:rPr>
              <a:t>collaborateurs en parcours + 1 </a:t>
            </a:r>
            <a:r>
              <a:rPr kumimoji="0" lang="fr-FR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raphik Regular"/>
              </a:rPr>
              <a:t>Manager opérationnel</a:t>
            </a:r>
            <a:endParaRPr kumimoji="0" lang="fr-F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Graphik Regular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8016B"/>
              </a:buClr>
              <a:buSzTx/>
              <a:buFontTx/>
              <a:buNone/>
              <a:tabLst/>
              <a:defRPr/>
            </a:pPr>
            <a:endParaRPr kumimoji="0" lang="fr-FR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Graphik Regular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8016B"/>
              </a:buClr>
              <a:buSzTx/>
              <a:buFontTx/>
              <a:buNone/>
              <a:tabLst/>
              <a:defRPr/>
            </a:pPr>
            <a:r>
              <a:rPr kumimoji="0" lang="fr-FR" altLang="en-US" sz="1400" b="1" i="0" u="sng" strike="noStrike" kern="0" cap="none" spc="0" normalizeH="0" baseline="0" noProof="0" dirty="0">
                <a:ln>
                  <a:noFill/>
                </a:ln>
                <a:solidFill>
                  <a:srgbClr val="E1086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raphik Regular"/>
              </a:rPr>
              <a:t>Activités Acces :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raphik Regular"/>
              </a:rPr>
              <a:t>Lancement et analyse de TNR,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raphik Regular"/>
              </a:rPr>
              <a:t>T</a:t>
            </a:r>
            <a:r>
              <a:rPr kumimoji="0" 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raphik Regular"/>
              </a:rPr>
              <a:t>ests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raphik Regular"/>
              </a:rPr>
              <a:t> de Non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raphik Regular"/>
              </a:rPr>
              <a:t>R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raphik Regular"/>
              </a:rPr>
              <a:t>égression automatisés : analyse des erreurs techniques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raphik Regular"/>
              </a:rPr>
              <a:t>Ecriture et mise à jour des TNR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raphik Regular"/>
              </a:rPr>
              <a:t>Campagne responsive sur </a:t>
            </a:r>
            <a:r>
              <a:rPr kumimoji="0" 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raphik Regular"/>
              </a:rPr>
              <a:t>devices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raphik Regular"/>
              </a:rPr>
              <a:t> 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raphik Regular"/>
              </a:rPr>
              <a:t>Analyse à froid : supervision, revue avec testeurs référents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raphik Regular"/>
              </a:rPr>
              <a:t>Métrologie : analyse des temps de réponse + temps des logs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Graphik Regular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8016B"/>
              </a:buClr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Graphik Regular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8016B"/>
              </a:buClr>
              <a:buSzTx/>
              <a:buFontTx/>
              <a:buNone/>
              <a:tabLst/>
              <a:defRPr/>
            </a:pPr>
            <a:r>
              <a:rPr kumimoji="0" lang="fr-FR" sz="1400" b="1" i="0" u="sng" strike="noStrike" kern="0" cap="none" spc="0" normalizeH="0" baseline="0" noProof="0" dirty="0">
                <a:ln>
                  <a:noFill/>
                </a:ln>
                <a:solidFill>
                  <a:srgbClr val="E1086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raphik Regular"/>
              </a:rPr>
              <a:t>Outils utilisés </a:t>
            </a:r>
            <a:r>
              <a:rPr kumimoji="0" lang="fr-FR" sz="1400" b="1" i="0" u="sng" strike="noStrike" kern="0" cap="none" spc="0" normalizeH="0" baseline="0" noProof="0" dirty="0" smtClean="0">
                <a:ln>
                  <a:noFill/>
                </a:ln>
                <a:solidFill>
                  <a:srgbClr val="E1086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raphik Regular"/>
              </a:rPr>
              <a:t>: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E1086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raphik Regular"/>
              </a:rPr>
              <a:t> </a:t>
            </a:r>
            <a:endParaRPr kumimoji="0" lang="fr-FR" sz="1400" b="0" i="0" u="none" strike="noStrike" kern="1200" cap="none" spc="0" normalizeH="0" baseline="0" noProof="0" dirty="0" smtClean="0">
              <a:ln>
                <a:noFill/>
              </a:ln>
              <a:solidFill>
                <a:srgbClr val="E108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Graphik Regular"/>
            </a:endParaRP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raphik Regular"/>
              </a:rPr>
              <a:t>Jira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raphik Regular"/>
              </a:rPr>
              <a:t> </a:t>
            </a:r>
            <a:r>
              <a:rPr kumimoji="0" 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raphik Regular"/>
              </a:rPr>
              <a:t>Xray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raphik Regular"/>
              </a:rPr>
              <a:t>, </a:t>
            </a:r>
            <a:r>
              <a:rPr kumimoji="0" 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raphik Regular"/>
              </a:rPr>
              <a:t>Jira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raphik Regular"/>
              </a:rPr>
              <a:t>, </a:t>
            </a:r>
            <a:r>
              <a:rPr kumimoji="0" 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raphik Regular"/>
              </a:rPr>
              <a:t>Katalon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raphik Regular"/>
              </a:rPr>
              <a:t>, </a:t>
            </a:r>
            <a:r>
              <a:rPr kumimoji="0" 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raphik Regular"/>
              </a:rPr>
              <a:t>Postman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raphik Regular"/>
              </a:rPr>
              <a:t> (septembre 2024)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Graphik Regular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8016B"/>
              </a:buClr>
              <a:buSzTx/>
              <a:buFontTx/>
              <a:buNone/>
              <a:tabLst/>
              <a:defRPr/>
            </a:pPr>
            <a:endParaRPr kumimoji="0" lang="fr-FR" sz="1400" b="1" i="0" u="sng" strike="noStrike" kern="0" cap="none" spc="0" normalizeH="0" baseline="0" noProof="0" dirty="0">
              <a:ln>
                <a:noFill/>
              </a:ln>
              <a:solidFill>
                <a:srgbClr val="9801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Graphik Regular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8016B"/>
              </a:buClr>
              <a:buSzTx/>
              <a:buFontTx/>
              <a:buNone/>
              <a:tabLst/>
              <a:defRPr/>
            </a:pPr>
            <a:r>
              <a:rPr kumimoji="0" lang="fr-FR" sz="1400" b="1" i="0" u="sng" strike="noStrike" kern="0" cap="none" spc="0" normalizeH="0" baseline="0" noProof="0" dirty="0">
                <a:ln>
                  <a:noFill/>
                </a:ln>
                <a:solidFill>
                  <a:srgbClr val="E1086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raphik Regular"/>
              </a:rPr>
              <a:t>Résultats </a:t>
            </a:r>
            <a:r>
              <a:rPr kumimoji="0" lang="fr-FR" sz="1400" b="1" i="0" u="sng" strike="noStrike" kern="0" cap="none" spc="0" normalizeH="0" baseline="0" noProof="0" dirty="0" smtClean="0">
                <a:ln>
                  <a:noFill/>
                </a:ln>
                <a:solidFill>
                  <a:srgbClr val="E1086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raphik Regular"/>
              </a:rPr>
              <a:t>obtenus :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8016B"/>
              </a:buClr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raphik Regular"/>
              </a:rPr>
              <a:t>Activités à venir :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raphik Regular"/>
              </a:rPr>
              <a:t>Lancement et analyse des TNR automatisés sur les API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raphik Regular"/>
              </a:rPr>
              <a:t>Tests de sécurité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raphik Regular"/>
              </a:rPr>
              <a:t>(</a:t>
            </a:r>
            <a:r>
              <a:rPr kumimoji="0" lang="fr-FR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raphik Regular"/>
              </a:rPr>
              <a:t>Ubika</a:t>
            </a: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raphik Regular"/>
              </a:rPr>
              <a:t>)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raphik Regular"/>
              </a:rPr>
              <a:t>Tests d’accessibilité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8016B"/>
              </a:buClr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raphik Regular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8016B"/>
              </a:buClr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raphik Regular"/>
              </a:rPr>
              <a:t> 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8016B"/>
              </a:buClr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raphik Regular"/>
            </a:endParaRPr>
          </a:p>
          <a:p>
            <a:pPr marL="171450" marR="0" lvl="0" indent="-171450" algn="l" defTabSz="9144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8016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Graphik Regular"/>
            </a:endParaRPr>
          </a:p>
          <a:p>
            <a:pPr marL="171450" marR="0" lvl="0" indent="-171450" algn="l" defTabSz="9144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8016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Graphik Regular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8016B"/>
              </a:buClr>
              <a:buSzTx/>
              <a:buFontTx/>
              <a:buNone/>
              <a:tabLst/>
              <a:defRPr/>
            </a:pPr>
            <a:endParaRPr kumimoji="0" lang="fr-FR" altLang="en-US" sz="1200" b="0" i="0" u="none" strike="noStrike" kern="0" cap="none" spc="0" normalizeH="0" baseline="0" noProof="0" dirty="0">
              <a:ln>
                <a:noFill/>
              </a:ln>
              <a:solidFill>
                <a:srgbClr val="9801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Graphik Regular"/>
            </a:endParaRP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8016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 Regular"/>
              <a:ea typeface="+mn-ea"/>
              <a:cs typeface="Arial" panose="020B0604020202020204" pitchFamily="34" charset="0"/>
              <a:sym typeface="Graphik Regular"/>
            </a:endParaRPr>
          </a:p>
        </p:txBody>
      </p:sp>
      <p:sp>
        <p:nvSpPr>
          <p:cNvPr id="9" name="AutoShape 6" descr="Accueil - VINCI Energ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 Regular"/>
              <a:ea typeface="+mn-ea"/>
              <a:cs typeface="Helvetica"/>
              <a:sym typeface="Graphik Regular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225" y="218558"/>
            <a:ext cx="1464510" cy="571356"/>
          </a:xfrm>
          <a:prstGeom prst="rect">
            <a:avLst/>
          </a:prstGeom>
        </p:spPr>
      </p:pic>
      <p:pic>
        <p:nvPicPr>
          <p:cNvPr id="11" name="Image 20">
            <a:extLst>
              <a:ext uri="{FF2B5EF4-FFF2-40B4-BE49-F238E27FC236}">
                <a16:creationId xmlns:a16="http://schemas.microsoft.com/office/drawing/2014/main" id="{D3B0E7FF-D1DD-36BC-F0DE-589BE7CDE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8924" y="218558"/>
            <a:ext cx="1568859" cy="552593"/>
          </a:xfrm>
          <a:prstGeom prst="rect">
            <a:avLst/>
          </a:prstGeom>
        </p:spPr>
      </p:pic>
      <p:pic>
        <p:nvPicPr>
          <p:cNvPr id="12" name="logo_acces_rvb.png" descr="logo_acces_rvb.png">
            <a:extLst>
              <a:ext uri="{FF2B5EF4-FFF2-40B4-BE49-F238E27FC236}">
                <a16:creationId xmlns:a16="http://schemas.microsoft.com/office/drawing/2014/main" id="{AE471B47-D7EA-324D-A796-750FCADF7640}"/>
              </a:ext>
            </a:extLst>
          </p:cNvPr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22936" y="6376102"/>
            <a:ext cx="977847" cy="33538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80424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2" descr="RÃ©sultat de recherche d'images pour &quot;ville de paris logo&quot;">
            <a:extLst>
              <a:ext uri="{FF2B5EF4-FFF2-40B4-BE49-F238E27FC236}">
                <a16:creationId xmlns:a16="http://schemas.microsoft.com/office/drawing/2014/main" id="{32282A9C-CC05-3A43-AB31-FA6854DEB0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4" descr="Fichier:L&amp;#39;Oréal logo.svg — Wikipé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05" y="365760"/>
            <a:ext cx="1050999" cy="19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CCB3000-94FC-E243-8B1E-BDE3E89EC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81" y="179070"/>
            <a:ext cx="11586756" cy="592250"/>
          </a:xfrm>
          <a:prstGeom prst="rect">
            <a:avLst/>
          </a:prstGeom>
          <a:noFill/>
          <a:ln w="12700">
            <a:solidFill>
              <a:srgbClr val="9801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Tests fonctionnels / SAP </a:t>
            </a:r>
          </a:p>
        </p:txBody>
      </p:sp>
      <p:sp>
        <p:nvSpPr>
          <p:cNvPr id="9" name="Rectangle à coins arrondis 14">
            <a:extLst>
              <a:ext uri="{FF2B5EF4-FFF2-40B4-BE49-F238E27FC236}">
                <a16:creationId xmlns:a16="http://schemas.microsoft.com/office/drawing/2014/main" id="{32802BB6-1BF6-2141-821B-DA1385C694D8}"/>
              </a:ext>
            </a:extLst>
          </p:cNvPr>
          <p:cNvSpPr/>
          <p:nvPr/>
        </p:nvSpPr>
        <p:spPr>
          <a:xfrm>
            <a:off x="287381" y="986386"/>
            <a:ext cx="11586756" cy="5231533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 cap="flat" cmpd="sng" algn="ctr">
            <a:solidFill>
              <a:srgbClr val="98016B"/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16B"/>
              </a:buClr>
              <a:buSzTx/>
              <a:buFontTx/>
              <a:buNone/>
              <a:tabLst/>
              <a:defRPr/>
            </a:pPr>
            <a:r>
              <a:rPr kumimoji="0" lang="fr-FR" sz="1400" b="1" i="0" u="sng" strike="noStrike" kern="0" cap="none" spc="0" normalizeH="0" baseline="0" noProof="0" dirty="0">
                <a:ln>
                  <a:noFill/>
                </a:ln>
                <a:solidFill>
                  <a:srgbClr val="E1086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Projet </a:t>
            </a:r>
            <a:r>
              <a:rPr kumimoji="0" lang="fr-FR" sz="1400" b="1" i="0" u="sng" strike="noStrike" kern="0" cap="none" spc="0" normalizeH="0" baseline="0" noProof="0" dirty="0" smtClean="0">
                <a:ln>
                  <a:noFill/>
                </a:ln>
                <a:solidFill>
                  <a:srgbClr val="E1086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NEO</a:t>
            </a:r>
            <a:endParaRPr kumimoji="0" lang="fr-FR" sz="1400" b="1" i="0" u="sng" strike="noStrike" kern="0" cap="none" spc="0" normalizeH="0" baseline="0" noProof="0" dirty="0">
              <a:ln>
                <a:noFill/>
              </a:ln>
              <a:solidFill>
                <a:srgbClr val="E1086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rojet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SAP international visant à mettre en place une architecture 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métier (</a:t>
            </a:r>
            <a:r>
              <a:rPr kumimoji="0" 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supply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chain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),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opérationnelle et informatique harmonisée à toutes les entités.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Dispositif Acces : </a:t>
            </a:r>
            <a:r>
              <a:rPr kumimoji="0" lang="fr-F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</a:t>
            </a:r>
            <a:r>
              <a:rPr kumimoji="0" lang="fr-FR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collaborateurs en parcours + 1 </a:t>
            </a:r>
            <a:r>
              <a:rPr kumimoji="0" lang="fr-F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Manager opérationnel</a:t>
            </a:r>
            <a:endParaRPr kumimoji="0" lang="fr-FR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Collaborateurs certifiés, </a:t>
            </a:r>
            <a:r>
              <a:rPr kumimoji="0" lang="fr-F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Tosca - Automation </a:t>
            </a:r>
            <a:r>
              <a:rPr kumimoji="0" lang="fr-F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specialist</a:t>
            </a:r>
            <a:r>
              <a:rPr kumimoji="0" lang="fr-F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 </a:t>
            </a:r>
            <a:r>
              <a:rPr kumimoji="0" lang="fr-F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Level</a:t>
            </a:r>
            <a:r>
              <a:rPr kumimoji="0" lang="fr-F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 1</a:t>
            </a:r>
            <a:r>
              <a:rPr kumimoji="0" lang="fr-F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fr-F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Tosca - Automation </a:t>
            </a:r>
            <a:r>
              <a:rPr kumimoji="0" lang="fr-F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specialist</a:t>
            </a:r>
            <a:r>
              <a:rPr kumimoji="0" lang="fr-F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 </a:t>
            </a:r>
            <a:r>
              <a:rPr kumimoji="0" lang="fr-F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Level</a:t>
            </a:r>
            <a:r>
              <a:rPr kumimoji="0" lang="fr-F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 2</a:t>
            </a:r>
            <a:r>
              <a:rPr kumimoji="0" lang="fr-F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fr-FR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8016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8016B"/>
              </a:buClr>
              <a:buSzTx/>
              <a:buFontTx/>
              <a:buNone/>
              <a:tabLst/>
              <a:defRPr/>
            </a:pPr>
            <a:r>
              <a:rPr kumimoji="0" lang="fr-FR" altLang="en-US" sz="1400" b="1" i="0" u="sng" strike="noStrike" kern="0" cap="none" spc="0" normalizeH="0" baseline="0" noProof="0" dirty="0">
                <a:ln>
                  <a:noFill/>
                </a:ln>
                <a:solidFill>
                  <a:srgbClr val="E1086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Activités Acces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8016B"/>
              </a:buClr>
              <a:buSzTx/>
              <a:buFontTx/>
              <a:buNone/>
              <a:tabLst/>
              <a:defRPr/>
            </a:pPr>
            <a:r>
              <a:rPr kumimoji="0" lang="fr-F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L’équipe Acces est intégrée à l’équipe « Test </a:t>
            </a:r>
            <a:r>
              <a:rPr kumimoji="0" lang="fr-F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strategy</a:t>
            </a:r>
            <a:r>
              <a:rPr kumimoji="0" lang="fr-F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&amp; Automation », dans un contexte Agile.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Modélisation des scripts d'automatisation : revue &amp; exécution de stratégies de test SAP-MM (</a:t>
            </a:r>
            <a:r>
              <a:rPr kumimoji="0" lang="fr-FR" alt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Materials</a:t>
            </a:r>
            <a:r>
              <a:rPr kumimoji="0" lang="fr-FR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Management</a:t>
            </a:r>
            <a:r>
              <a:rPr kumimoji="0" lang="fr-F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pour les processus interentreprises (ex. : entre l’usine espagnole et l’usine polonaise de L’Oréal) pour les activités </a:t>
            </a:r>
            <a:r>
              <a:rPr kumimoji="0" lang="fr-FR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Procure to </a:t>
            </a:r>
            <a:r>
              <a:rPr kumimoji="0" lang="fr-FR" alt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Pay</a:t>
            </a:r>
            <a:r>
              <a:rPr kumimoji="0" lang="fr-F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/ </a:t>
            </a:r>
            <a:r>
              <a:rPr kumimoji="0" lang="fr-FR" alt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Order</a:t>
            </a:r>
            <a:r>
              <a:rPr kumimoji="0" lang="fr-FR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cash </a:t>
            </a:r>
            <a:r>
              <a:rPr kumimoji="0" lang="fr-F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</a:t>
            </a:r>
            <a:r>
              <a:rPr kumimoji="0" lang="fr-FR" alt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Ready</a:t>
            </a:r>
            <a:r>
              <a:rPr kumimoji="0" lang="fr-FR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</a:t>
            </a:r>
            <a:r>
              <a:rPr kumimoji="0" lang="fr-FR" alt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Refund</a:t>
            </a:r>
            <a:r>
              <a:rPr kumimoji="0" lang="fr-FR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/ </a:t>
            </a:r>
            <a:r>
              <a:rPr kumimoji="0" lang="fr-FR" alt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Forecast</a:t>
            </a:r>
            <a:r>
              <a:rPr kumimoji="0" lang="fr-FR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Stock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Contribution et </a:t>
            </a:r>
            <a:r>
              <a:rPr kumimoji="0" lang="fr-FR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revue d'automatisation en vue de tests unitaires à </a:t>
            </a:r>
            <a:r>
              <a:rPr kumimoji="0" lang="fr-F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déployer à la fin de chaque cycle de développement.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Mise en place d’une communication transverse pour </a:t>
            </a:r>
            <a:r>
              <a:rPr kumimoji="0" lang="fr-FR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récupérer </a:t>
            </a:r>
            <a:r>
              <a:rPr kumimoji="0" lang="fr-F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 informations et des données auprès des équipes métiers et techniques.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Contrôle des </a:t>
            </a:r>
            <a:r>
              <a:rPr kumimoji="0" lang="fr-FR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inputs</a:t>
            </a:r>
            <a:r>
              <a:rPr kumimoji="0" lang="fr-F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(jeux de données, rôles &amp; autorisations, scénarios end to end…) permettant l’exécution des tests</a:t>
            </a:r>
            <a:r>
              <a:rPr kumimoji="0" lang="fr-FR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8016B"/>
              </a:buClr>
              <a:buSzTx/>
              <a:buFontTx/>
              <a:buNone/>
              <a:tabLst/>
              <a:defRPr/>
            </a:pPr>
            <a:r>
              <a:rPr kumimoji="0" lang="fr-FR" altLang="en-US" sz="1400" b="1" i="0" u="sng" strike="noStrike" kern="0" cap="none" spc="0" normalizeH="0" baseline="0" noProof="0" dirty="0">
                <a:ln>
                  <a:noFill/>
                </a:ln>
                <a:solidFill>
                  <a:srgbClr val="E1086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Outils </a:t>
            </a:r>
            <a:r>
              <a:rPr kumimoji="0" lang="fr-FR" altLang="en-US" sz="1400" b="1" i="0" u="sng" strike="noStrike" kern="0" cap="none" spc="0" normalizeH="0" baseline="0" noProof="0" dirty="0" smtClean="0">
                <a:ln>
                  <a:noFill/>
                </a:ln>
                <a:solidFill>
                  <a:srgbClr val="E1086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utilisés : </a:t>
            </a:r>
            <a:endParaRPr kumimoji="0" lang="fr-FR" altLang="en-US" sz="1400" b="1" i="0" u="sng" strike="noStrike" kern="0" cap="none" spc="0" normalizeH="0" baseline="0" noProof="0" dirty="0">
              <a:ln>
                <a:noFill/>
              </a:ln>
              <a:solidFill>
                <a:srgbClr val="E1086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Tricentis</a:t>
            </a:r>
            <a:r>
              <a:rPr kumimoji="0" lang="fr-FR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Tosca, </a:t>
            </a:r>
            <a:r>
              <a:rPr kumimoji="0" lang="fr-FR" alt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ServiceNow</a:t>
            </a:r>
            <a:r>
              <a:rPr kumimoji="0" lang="fr-FR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Citrix, SAP Fiori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8016B"/>
              </a:buClr>
              <a:buSzTx/>
              <a:buFontTx/>
              <a:buNone/>
              <a:tabLst/>
              <a:defRPr/>
            </a:pPr>
            <a:endParaRPr kumimoji="0" lang="fr-F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8016B"/>
              </a:buClr>
              <a:buSzTx/>
              <a:buFontTx/>
              <a:buNone/>
              <a:tabLst/>
              <a:defRPr/>
            </a:pPr>
            <a:r>
              <a:rPr kumimoji="0" lang="fr-FR" altLang="en-US" sz="1400" b="1" i="0" u="sng" strike="noStrike" kern="0" cap="none" spc="0" normalizeH="0" baseline="0" noProof="0" dirty="0">
                <a:ln>
                  <a:noFill/>
                </a:ln>
                <a:solidFill>
                  <a:srgbClr val="E1086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Résultats obtenus </a:t>
            </a:r>
            <a:r>
              <a:rPr kumimoji="0" lang="fr-FR" altLang="en-US" sz="1400" b="1" i="0" u="sng" strike="noStrike" kern="0" cap="none" spc="0" normalizeH="0" baseline="0" noProof="0" dirty="0" smtClean="0">
                <a:ln>
                  <a:noFill/>
                </a:ln>
                <a:solidFill>
                  <a:srgbClr val="E1086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Contexte </a:t>
            </a:r>
            <a:r>
              <a:rPr kumimoji="0" lang="fr-FR" alt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Build</a:t>
            </a:r>
            <a:r>
              <a:rPr kumimoji="0" lang="fr-F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: mise en place de scénarios automatisés (50% du périmètre cible de déploiement </a:t>
            </a:r>
            <a:r>
              <a:rPr kumimoji="0" lang="fr-FR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2024).</a:t>
            </a:r>
            <a:endParaRPr kumimoji="0" lang="fr-F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Remontée </a:t>
            </a:r>
            <a:r>
              <a:rPr kumimoji="0" lang="fr-FR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dysfonctionnements en lien avec les </a:t>
            </a:r>
            <a:r>
              <a:rPr kumimoji="0" lang="fr-FR" alt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pré-requis</a:t>
            </a:r>
            <a:r>
              <a:rPr kumimoji="0" lang="fr-FR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d’automatisation de tests.</a:t>
            </a:r>
          </a:p>
        </p:txBody>
      </p:sp>
      <p:pic>
        <p:nvPicPr>
          <p:cNvPr id="6" name="logo_accenture_hero_@2x.png" descr="logo_accenture_hero_@2x.png">
            <a:extLst>
              <a:ext uri="{FF2B5EF4-FFF2-40B4-BE49-F238E27FC236}">
                <a16:creationId xmlns:a16="http://schemas.microsoft.com/office/drawing/2014/main" id="{C09C0098-6D72-BC43-B0BE-60D2A47C2F8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3015" y="270400"/>
            <a:ext cx="1196281" cy="46173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27884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9554" y="2812593"/>
            <a:ext cx="5251269" cy="2308324"/>
          </a:xfrm>
          <a:prstGeom prst="rect">
            <a:avLst/>
          </a:prstGeom>
          <a:solidFill>
            <a:schemeClr val="accent5">
              <a:satOff val="-9090"/>
              <a:lumOff val="647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Graphik Regular"/>
              </a:rPr>
              <a:t>Guylène </a:t>
            </a:r>
            <a:r>
              <a:rPr kumimoji="0" lang="fr-FR" sz="1600" b="1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Graphik Regular"/>
              </a:rPr>
              <a:t>Tarrazi</a:t>
            </a:r>
            <a:r>
              <a:rPr kumimoji="0" lang="fr-FR" sz="16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Graphik Regular"/>
              </a:rPr>
              <a:t>, Directrice d’Acces </a:t>
            </a:r>
            <a:endParaRPr kumimoji="0" lang="fr-FR" sz="16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Graphik Regular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Graphik Regular"/>
                <a:hlinkClick r:id="rId2"/>
              </a:rPr>
              <a:t>g</a:t>
            </a:r>
            <a:r>
              <a:rPr kumimoji="0" lang="fr-FR" sz="16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Graphik Regular"/>
                <a:hlinkClick r:id="rId2"/>
              </a:rPr>
              <a:t>uylene.tarrazi@acces-inclusivetech.fr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Graphik Regular"/>
              </a:rPr>
              <a:t>Tel. 06 13 89 45 46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600" kern="0" dirty="0">
              <a:solidFill>
                <a:srgbClr val="000000"/>
              </a:solidFill>
              <a:latin typeface="Arial"/>
              <a:sym typeface="Graphik Regular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Graphik Regular"/>
              </a:rPr>
              <a:t>Frida Fofana</a:t>
            </a:r>
            <a:r>
              <a:rPr kumimoji="0" lang="fr-FR" sz="16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Graphik Regular"/>
              </a:rPr>
              <a:t>, Chargée de développement</a:t>
            </a:r>
            <a:r>
              <a:rPr kumimoji="0" lang="fr-FR" sz="1600" b="0" i="0" u="none" strike="noStrike" kern="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Graphik Regular"/>
              </a:rPr>
              <a:t> commercial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kern="0" dirty="0" smtClean="0">
                <a:solidFill>
                  <a:srgbClr val="000000"/>
                </a:solidFill>
                <a:latin typeface="Arial"/>
                <a:sym typeface="Graphik Regular"/>
                <a:hlinkClick r:id="rId3"/>
              </a:rPr>
              <a:t>frida.fofana@acces-inclusivetech.fr</a:t>
            </a:r>
            <a:r>
              <a:rPr lang="fr-FR" sz="1600" kern="0" dirty="0" smtClean="0">
                <a:solidFill>
                  <a:srgbClr val="000000"/>
                </a:solidFill>
                <a:latin typeface="Arial"/>
                <a:sym typeface="Graphik Regular"/>
              </a:rPr>
              <a:t> </a:t>
            </a:r>
            <a:endParaRPr kumimoji="0" lang="fr-FR" sz="1600" b="0" i="0" u="none" strike="noStrike" kern="0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Graphik Regular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Graphik Regular"/>
              </a:rPr>
              <a:t>Tel. 06 11 89 02 64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Graphik Regular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Graphik Regular"/>
                <a:hlinkClick r:id="rId4"/>
              </a:rPr>
              <a:t>www.acces-inclusivetech.fr</a:t>
            </a:r>
            <a:r>
              <a:rPr kumimoji="0" lang="fr-FR" sz="16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Graphik Regular"/>
              </a:rPr>
              <a:t> </a:t>
            </a:r>
            <a:endParaRPr kumimoji="0" lang="fr-FR" sz="16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Graphik Regular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45833" y="2328791"/>
            <a:ext cx="2969083" cy="492955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>
                <a:solidFill>
                  <a:srgbClr val="C95BB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rPr lang="fr-FR" sz="2100" b="1" kern="1200" dirty="0" smtClean="0">
                <a:solidFill>
                  <a:srgbClr val="E1086B"/>
                </a:solidFill>
                <a:latin typeface="Arial" panose="020B0604020202020204" pitchFamily="34" charset="0"/>
                <a:cs typeface="Arial" panose="020B0604020202020204" pitchFamily="34" charset="0"/>
                <a:sym typeface="Graphik Semibold"/>
              </a:rPr>
              <a:t>Pour nous</a:t>
            </a:r>
            <a:r>
              <a:rPr kumimoji="0" lang="fr-FR" sz="2100" b="1" i="0" u="none" strike="noStrike" kern="1200" cap="none" spc="0" normalizeH="0" baseline="0" dirty="0" smtClean="0">
                <a:ln>
                  <a:noFill/>
                </a:ln>
                <a:solidFill>
                  <a:srgbClr val="E1086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phik Semibold"/>
              </a:rPr>
              <a:t> contacter :</a:t>
            </a:r>
            <a:endParaRPr kumimoji="0" lang="fr-FR" sz="2100" b="1" i="0" u="none" strike="noStrike" kern="1200" cap="none" spc="0" normalizeH="0" baseline="0" dirty="0">
              <a:ln>
                <a:noFill/>
              </a:ln>
              <a:solidFill>
                <a:srgbClr val="E1086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Graphik Semibol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9550" y="6096000"/>
            <a:ext cx="1562100" cy="619125"/>
          </a:xfrm>
          <a:prstGeom prst="rect">
            <a:avLst/>
          </a:prstGeom>
          <a:solidFill>
            <a:schemeClr val="accent5">
              <a:satOff val="-9090"/>
              <a:lumOff val="647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Graphik Regular"/>
              <a:ea typeface="Graphik Regular"/>
              <a:cs typeface="Graphik Regular"/>
              <a:sym typeface="Graphik Regular"/>
            </a:endParaRPr>
          </a:p>
        </p:txBody>
      </p:sp>
      <p:pic>
        <p:nvPicPr>
          <p:cNvPr id="6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7355675-CA56-9B40-8DC5-E72AD23E47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695" y="6005629"/>
            <a:ext cx="1705279" cy="67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724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476687-F93E-184F-A74D-93A4AA356B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08050"/>
            <a:ext cx="12192000" cy="5041900"/>
          </a:xfrm>
          <a:prstGeom prst="rect">
            <a:avLst/>
          </a:prstGeom>
        </p:spPr>
      </p:pic>
      <p:sp>
        <p:nvSpPr>
          <p:cNvPr id="1190" name="Rectangle"/>
          <p:cNvSpPr/>
          <p:nvPr/>
        </p:nvSpPr>
        <p:spPr>
          <a:xfrm>
            <a:off x="3552091" y="2173900"/>
            <a:ext cx="5192991" cy="2510200"/>
          </a:xfrm>
          <a:prstGeom prst="rect">
            <a:avLst/>
          </a:prstGeom>
          <a:solidFill>
            <a:schemeClr val="accent5">
              <a:satOff val="-9090"/>
              <a:lumOff val="6470"/>
            </a:schemeClr>
          </a:solidFill>
          <a:ln w="12700"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191" name="Plus humain, plus performant.…"/>
          <p:cNvSpPr txBox="1"/>
          <p:nvPr/>
        </p:nvSpPr>
        <p:spPr>
          <a:xfrm>
            <a:off x="3931919" y="2924613"/>
            <a:ext cx="4206241" cy="15180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numCol="1" anchor="t">
            <a:noAutofit/>
          </a:bodyPr>
          <a:lstStyle/>
          <a:p>
            <a:pPr marL="342900" indent="-342900">
              <a:buClr>
                <a:srgbClr val="E1016B"/>
              </a:buClr>
              <a:buFont typeface="Arial" panose="020B0604020202020204" pitchFamily="34" charset="0"/>
              <a:buChar char="•"/>
              <a:defRPr sz="1500">
                <a:solidFill>
                  <a:srgbClr val="051470"/>
                </a:solidFill>
              </a:defRPr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Des prestations numériques</a:t>
            </a:r>
            <a:b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professionnelles de qualité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E1016B"/>
              </a:buClr>
              <a:buFont typeface="Arial" panose="020B0604020202020204" pitchFamily="34" charset="0"/>
              <a:buChar char="•"/>
              <a:defRPr sz="1500">
                <a:solidFill>
                  <a:srgbClr val="051470"/>
                </a:solidFill>
              </a:defRPr>
            </a:pPr>
            <a:endParaRPr lang="fr-FR" dirty="0">
              <a:solidFill>
                <a:srgbClr val="051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E1016B"/>
              </a:buClr>
              <a:buFont typeface="Arial" panose="020B0604020202020204" pitchFamily="34" charset="0"/>
              <a:buChar char="•"/>
              <a:defRPr sz="1500">
                <a:solidFill>
                  <a:srgbClr val="051470"/>
                </a:solidFill>
              </a:defRPr>
            </a:pPr>
            <a:r>
              <a:rPr lang="fr-FR" sz="1600" dirty="0">
                <a:solidFill>
                  <a:srgbClr val="051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salariés en retour à l’emploi,</a:t>
            </a:r>
          </a:p>
          <a:p>
            <a:pPr>
              <a:buClr>
                <a:srgbClr val="E1016B"/>
              </a:buClr>
              <a:defRPr sz="1500">
                <a:solidFill>
                  <a:srgbClr val="051470"/>
                </a:solidFill>
              </a:defRPr>
            </a:pPr>
            <a:r>
              <a:rPr lang="fr-FR" sz="1600" dirty="0">
                <a:solidFill>
                  <a:srgbClr val="051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dans un dispositif encadré et tremplin</a:t>
            </a:r>
            <a:endParaRPr sz="1600" dirty="0">
              <a:solidFill>
                <a:srgbClr val="051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lus humain, plus performant.…">
            <a:extLst>
              <a:ext uri="{FF2B5EF4-FFF2-40B4-BE49-F238E27FC236}">
                <a16:creationId xmlns:a16="http://schemas.microsoft.com/office/drawing/2014/main" id="{B5E1E2A1-140E-1645-B3D6-3E55388D4200}"/>
              </a:ext>
            </a:extLst>
          </p:cNvPr>
          <p:cNvSpPr txBox="1"/>
          <p:nvPr/>
        </p:nvSpPr>
        <p:spPr>
          <a:xfrm>
            <a:off x="3916429" y="2446580"/>
            <a:ext cx="2118610" cy="3712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numCol="1" anchor="t">
            <a:noAutofit/>
          </a:bodyPr>
          <a:lstStyle/>
          <a:p>
            <a:pPr>
              <a:defRPr sz="2100">
                <a:solidFill>
                  <a:srgbClr val="C95BB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rPr lang="fr-FR" sz="2400" b="1" dirty="0">
                <a:solidFill>
                  <a:srgbClr val="E1086B"/>
                </a:solidFill>
                <a:latin typeface="Arial"/>
                <a:ea typeface="+mn-ea"/>
                <a:cs typeface="+mn-cs"/>
              </a:rPr>
              <a:t>Notre modèle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F1FF72-BB31-534F-A060-D87BDC8C83AE}"/>
              </a:ext>
            </a:extLst>
          </p:cNvPr>
          <p:cNvSpPr/>
          <p:nvPr/>
        </p:nvSpPr>
        <p:spPr>
          <a:xfrm>
            <a:off x="5130679" y="3469617"/>
            <a:ext cx="14398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E264D9"/>
              </a:buClr>
              <a:defRPr sz="1500">
                <a:solidFill>
                  <a:srgbClr val="051470"/>
                </a:solidFill>
              </a:defRPr>
            </a:pPr>
            <a:r>
              <a:rPr lang="fr-FR" sz="1600" b="1" i="1" dirty="0">
                <a:solidFill>
                  <a:srgbClr val="E1086B"/>
                </a:solidFill>
                <a:latin typeface="Arial"/>
                <a:ea typeface="+mn-ea"/>
                <a:cs typeface="+mn-cs"/>
              </a:rPr>
              <a:t>réalisées par</a:t>
            </a: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1CB51138-7A3F-794B-8459-725B32E9EC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137" b="8774"/>
          <a:stretch/>
        </p:blipFill>
        <p:spPr>
          <a:xfrm>
            <a:off x="4916686" y="53285"/>
            <a:ext cx="2463800" cy="85476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080875" y="5982824"/>
            <a:ext cx="6135421" cy="92884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Graphik Regular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1697661" y="5796574"/>
            <a:ext cx="9144000" cy="1452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endParaRPr lang="fr-FR" sz="2000" kern="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  <a:sym typeface="Graphik Regular"/>
            </a:endParaRPr>
          </a:p>
          <a:p>
            <a:pPr lvl="0" algn="ctr"/>
            <a:r>
              <a:rPr lang="fr-FR" sz="1800" b="1" kern="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sym typeface="Graphik Regular"/>
              </a:rPr>
              <a:t>Notre </a:t>
            </a:r>
            <a:r>
              <a:rPr lang="fr-FR" sz="1800" b="1" kern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sym typeface="Graphik Regular"/>
              </a:rPr>
              <a:t>ambition est de faire de la </a:t>
            </a:r>
            <a:r>
              <a:rPr lang="fr-FR" sz="1800" b="1" dirty="0">
                <a:solidFill>
                  <a:srgbClr val="E1086B"/>
                </a:solidFill>
                <a:latin typeface="Arial"/>
                <a:ea typeface="+mn-ea"/>
                <a:cs typeface="+mn-cs"/>
              </a:rPr>
              <a:t>technologie</a:t>
            </a:r>
            <a:r>
              <a:rPr lang="fr-FR" sz="1800" b="1" kern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sym typeface="Graphik Regular"/>
              </a:rPr>
              <a:t>, traditionnellement un frein à l’emploi pour les plus fragiles, un véritable </a:t>
            </a:r>
            <a:r>
              <a:rPr lang="fr-FR" sz="1800" b="1" dirty="0">
                <a:solidFill>
                  <a:srgbClr val="E1086B"/>
                </a:solidFill>
                <a:latin typeface="Arial"/>
                <a:ea typeface="+mn-ea"/>
                <a:cs typeface="+mn-cs"/>
              </a:rPr>
              <a:t>tremplin vers le monde du travail.</a:t>
            </a:r>
          </a:p>
        </p:txBody>
      </p:sp>
    </p:spTree>
    <p:extLst>
      <p:ext uri="{BB962C8B-B14F-4D97-AF65-F5344CB8AC3E}">
        <p14:creationId xmlns:p14="http://schemas.microsoft.com/office/powerpoint/2010/main" val="33358270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0" y="2024537"/>
            <a:ext cx="48171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marR="0" lvl="0" indent="-260350" algn="l" defTabSz="914400" rtl="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Graphik Regular"/>
              </a:rPr>
              <a:t>Un double agrément 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E1086B"/>
                </a:solidFill>
                <a:effectLst/>
                <a:uLnTx/>
                <a:uFillTx/>
                <a:latin typeface="Arial"/>
                <a:sym typeface="Graphik Regular"/>
              </a:rPr>
              <a:t>Entreprise 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E1086B"/>
                </a:solidFill>
                <a:effectLst/>
                <a:uLnTx/>
                <a:uFillTx/>
                <a:latin typeface="Arial"/>
                <a:sym typeface="Graphik Regular"/>
              </a:rPr>
              <a:t>d’Insertion  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Graphik Regular"/>
              </a:rPr>
              <a:t>et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Graphik Regular"/>
              </a:rPr>
              <a:t> 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E1086B"/>
                </a:solidFill>
                <a:effectLst/>
                <a:uLnTx/>
                <a:uFillTx/>
                <a:latin typeface="Arial"/>
                <a:sym typeface="Graphik Regular"/>
              </a:rPr>
              <a:t>Entreprise Adaptée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Graphik Regular"/>
              </a:rPr>
              <a:t>, en 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Graphik Regular"/>
              </a:rPr>
              <a:t>Seine-Saint-Denis (93)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784218" y="1687394"/>
            <a:ext cx="4679146" cy="3569839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txBody>
          <a:bodyPr anchor="t" anchorCtr="0"/>
          <a:lstStyle/>
          <a:p>
            <a:pPr marL="12700" lvl="0" eaLnBrk="0">
              <a:spcBef>
                <a:spcPts val="1000"/>
              </a:spcBef>
              <a:buClr>
                <a:srgbClr val="7030A0"/>
              </a:buClr>
              <a:defRPr/>
            </a:pPr>
            <a:r>
              <a:rPr lang="fr-FR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entreprise du numérique à mission sociale :</a:t>
            </a:r>
          </a:p>
          <a:p>
            <a:pPr marL="273050" marR="0" lvl="0" indent="-260350" algn="l" defTabSz="914400" rtl="0" eaLnBrk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Graphik Regular"/>
              </a:rPr>
              <a:t>Création en octobre 2016</a:t>
            </a:r>
          </a:p>
          <a:p>
            <a:pPr marL="273050" marR="0" lvl="0" indent="-260350" algn="l" defTabSz="914400" rtl="0" eaLnBrk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600" b="1" dirty="0" smtClean="0">
                <a:solidFill>
                  <a:srgbClr val="E1086B"/>
                </a:solidFill>
                <a:latin typeface="Arial"/>
              </a:rPr>
              <a:t>15+ </a:t>
            </a:r>
            <a:r>
              <a:rPr lang="fr-FR" sz="1600" dirty="0" smtClean="0">
                <a:latin typeface="Arial"/>
              </a:rPr>
              <a:t>clients</a:t>
            </a: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Graphik Regular"/>
            </a:endParaRPr>
          </a:p>
          <a:p>
            <a:pPr marL="273050" marR="0" lvl="0" indent="-260350" algn="l" defTabSz="914400" rtl="0" eaLnBrk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E1086B"/>
                </a:solidFill>
                <a:effectLst/>
                <a:uLnTx/>
                <a:uFillTx/>
                <a:latin typeface="Arial"/>
                <a:sym typeface="Graphik Regular"/>
              </a:rPr>
              <a:t>170+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E1086B"/>
                </a:solidFill>
                <a:effectLst/>
                <a:uLnTx/>
                <a:uFillTx/>
                <a:latin typeface="Arial"/>
                <a:sym typeface="Graphik Regular"/>
              </a:rPr>
              <a:t> 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Graphik Regular"/>
              </a:rPr>
              <a:t>personnes ramenées à 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Graphik Regular"/>
              </a:rPr>
              <a:t>l’emploi</a:t>
            </a: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Graphik Regular"/>
            </a:endParaRPr>
          </a:p>
          <a:p>
            <a:pPr marL="273050" marR="0" lvl="0" indent="-260350" algn="l" defTabSz="914400" rtl="0" eaLnBrk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E1086B"/>
                </a:solidFill>
                <a:effectLst/>
                <a:uLnTx/>
                <a:uFillTx/>
                <a:latin typeface="Arial"/>
                <a:sym typeface="Graphik Regular"/>
              </a:rPr>
              <a:t>75% 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Graphik Regular"/>
              </a:rPr>
              <a:t>de taux de sortie en emploi / formation post-Acces</a:t>
            </a:r>
          </a:p>
          <a:p>
            <a:pPr marL="273050" marR="0" lvl="0" indent="-260350" algn="l" defTabSz="914400" rtl="0" eaLnBrk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Graphik Regular"/>
              </a:rPr>
              <a:t>Filiale numérique du </a:t>
            </a:r>
            <a:r>
              <a:rPr lang="fr-FR" sz="1600" b="1" dirty="0">
                <a:solidFill>
                  <a:srgbClr val="E1086B"/>
                </a:solidFill>
                <a:latin typeface="Arial"/>
              </a:rPr>
              <a:t>Groupe associatif 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E1086B"/>
                </a:solidFill>
                <a:effectLst/>
                <a:uLnTx/>
                <a:uFillTx/>
                <a:latin typeface="Arial"/>
                <a:sym typeface="Graphik Regular"/>
              </a:rPr>
              <a:t>Ares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Graphik Regular"/>
              </a:rPr>
              <a:t>, acteur de référence de l’inclusion 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Graphik Regular"/>
              </a:rPr>
              <a:t>professionnelle par l’activité économique, depuis 1991</a:t>
            </a: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Graphik Regular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868205F-39B6-E646-8D89-D55AE9AE10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0927" y="5309469"/>
            <a:ext cx="1100997" cy="1355261"/>
          </a:xfrm>
          <a:prstGeom prst="rect">
            <a:avLst/>
          </a:prstGeom>
        </p:spPr>
      </p:pic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4E830AB4-3FE7-B249-8748-E974174FEB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496" y="2611120"/>
            <a:ext cx="1177670" cy="1080096"/>
          </a:xfrm>
          <a:prstGeom prst="ellipse">
            <a:avLst/>
          </a:prstGeom>
        </p:spPr>
      </p:pic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09053163-C612-9F4F-9C31-BF7062DB7B2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2" r="2983" b="2932"/>
          <a:stretch/>
        </p:blipFill>
        <p:spPr>
          <a:xfrm>
            <a:off x="7261133" y="2611120"/>
            <a:ext cx="1177670" cy="1080096"/>
          </a:xfrm>
          <a:prstGeom prst="ellipse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6691222" y="4583111"/>
            <a:ext cx="2015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Vidéo Acces</a:t>
            </a:r>
            <a:endParaRPr kumimoji="0" lang="fr-FR" sz="2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Rectangle: Rounded Corners 1">
            <a:extLst>
              <a:ext uri="{FF2B5EF4-FFF2-40B4-BE49-F238E27FC236}">
                <a16:creationId xmlns:a16="http://schemas.microsoft.com/office/drawing/2014/main" id="{F3F38CA7-8C6D-61F0-970B-5CD54D75CC4A}"/>
              </a:ext>
            </a:extLst>
          </p:cNvPr>
          <p:cNvSpPr/>
          <p:nvPr/>
        </p:nvSpPr>
        <p:spPr>
          <a:xfrm>
            <a:off x="6380251" y="4201950"/>
            <a:ext cx="4652531" cy="2461189"/>
          </a:xfrm>
          <a:prstGeom prst="roundRect">
            <a:avLst/>
          </a:prstGeom>
          <a:noFill/>
          <a:ln w="952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78836" y="4351439"/>
            <a:ext cx="1701786" cy="2146869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6457606" y="5159584"/>
            <a:ext cx="262123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fr-FR" sz="1600" dirty="0">
                <a:solidFill>
                  <a:srgbClr val="0000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Avec : Samba, Sandra, </a:t>
            </a:r>
            <a:r>
              <a:rPr lang="fr-FR" sz="1600" dirty="0" smtClean="0">
                <a:solidFill>
                  <a:srgbClr val="0000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Anna </a:t>
            </a:r>
            <a:r>
              <a:rPr lang="fr-FR" sz="1600" dirty="0">
                <a:solidFill>
                  <a:srgbClr val="0000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&amp; </a:t>
            </a:r>
            <a:r>
              <a:rPr lang="fr-FR" sz="1600" dirty="0" smtClean="0">
                <a:solidFill>
                  <a:srgbClr val="0000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Guylène</a:t>
            </a:r>
          </a:p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fr-FR" sz="1600" dirty="0" smtClean="0">
                <a:solidFill>
                  <a:srgbClr val="0000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Tournée dans notre Centre de Services multi-clients à Saint-Denis</a:t>
            </a:r>
            <a:endParaRPr lang="fr-FR" sz="1600" dirty="0">
              <a:solidFill>
                <a:srgbClr val="0000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57225" y="482406"/>
            <a:ext cx="8959184" cy="92884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raphik Regular"/>
              </a:rPr>
              <a:t>Donnez de </a:t>
            </a: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raphik Regular"/>
              </a:rPr>
              <a:t>l’</a:t>
            </a:r>
            <a:r>
              <a:rPr lang="fr-FR" sz="2800" b="1" dirty="0" smtClean="0">
                <a:solidFill>
                  <a:srgbClr val="E1086B"/>
                </a:solidFill>
                <a:latin typeface="Arial"/>
              </a:rPr>
              <a:t>impact social</a:t>
            </a: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raphik Regular"/>
              </a:rPr>
              <a:t> </a:t>
            </a: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raphik Regular"/>
              </a:rPr>
              <a:t>à vos projets numériques</a:t>
            </a:r>
          </a:p>
        </p:txBody>
      </p:sp>
      <p:grpSp>
        <p:nvGrpSpPr>
          <p:cNvPr id="40" name="Group">
            <a:extLst>
              <a:ext uri="{FF2B5EF4-FFF2-40B4-BE49-F238E27FC236}">
                <a16:creationId xmlns:a16="http://schemas.microsoft.com/office/drawing/2014/main" id="{9AF293A0-6819-684B-9CCD-8321169265A6}"/>
              </a:ext>
            </a:extLst>
          </p:cNvPr>
          <p:cNvGrpSpPr/>
          <p:nvPr/>
        </p:nvGrpSpPr>
        <p:grpSpPr>
          <a:xfrm>
            <a:off x="219078" y="334637"/>
            <a:ext cx="2935602" cy="1082683"/>
            <a:chOff x="0" y="0"/>
            <a:chExt cx="4304675" cy="1632800"/>
          </a:xfrm>
        </p:grpSpPr>
        <p:sp>
          <p:nvSpPr>
            <p:cNvPr id="42" name="Inclusive Tech">
              <a:extLst>
                <a:ext uri="{FF2B5EF4-FFF2-40B4-BE49-F238E27FC236}">
                  <a16:creationId xmlns:a16="http://schemas.microsoft.com/office/drawing/2014/main" id="{F47E58DE-EAFA-DD4A-A6F9-B359C26C4CD0}"/>
                </a:ext>
              </a:extLst>
            </p:cNvPr>
            <p:cNvSpPr txBox="1"/>
            <p:nvPr/>
          </p:nvSpPr>
          <p:spPr>
            <a:xfrm>
              <a:off x="0" y="1282290"/>
              <a:ext cx="4304675" cy="3505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noAutofit/>
            </a:bodyPr>
            <a:lstStyle>
              <a:lvl1pPr algn="ctr">
                <a:lnSpc>
                  <a:spcPct val="10000"/>
                </a:lnSpc>
                <a:defRPr sz="2800">
                  <a:solidFill>
                    <a:srgbClr val="C95CBE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0">
                <a:lnSpc>
                  <a:spcPct val="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E1016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Graphik Regular"/>
                </a:rPr>
                <a:t>Inclusive Tech</a:t>
              </a:r>
            </a:p>
          </p:txBody>
        </p:sp>
        <p:pic>
          <p:nvPicPr>
            <p:cNvPr id="43" name="logo_acces_rvb.png" descr="logo_acces_rvb.png">
              <a:extLst>
                <a:ext uri="{FF2B5EF4-FFF2-40B4-BE49-F238E27FC236}">
                  <a16:creationId xmlns:a16="http://schemas.microsoft.com/office/drawing/2014/main" id="{C2B8D3E2-D9BF-1E4E-B894-3A9CE561E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2557" y="0"/>
              <a:ext cx="3359561" cy="11522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9340510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7355675-CA56-9B40-8DC5-E72AD23E47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63" y="382340"/>
            <a:ext cx="2040729" cy="8026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46234" y="297345"/>
            <a:ext cx="7859322" cy="7816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ts val="4294"/>
              </a:lnSpc>
            </a:pPr>
            <a:r>
              <a:rPr lang="fr-FR" sz="2800" b="1" kern="1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Quelques-unes de nos </a:t>
            </a:r>
            <a:r>
              <a:rPr lang="fr-FR" sz="2800" b="1" dirty="0">
                <a:solidFill>
                  <a:srgbClr val="E108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références clients</a:t>
            </a:r>
            <a:r>
              <a:rPr lang="fr-FR" sz="2800" dirty="0">
                <a:solidFill>
                  <a:srgbClr val="E108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5" name="Group 2"/>
          <p:cNvGrpSpPr/>
          <p:nvPr/>
        </p:nvGrpSpPr>
        <p:grpSpPr>
          <a:xfrm>
            <a:off x="531672" y="1381865"/>
            <a:ext cx="5217846" cy="2172025"/>
            <a:chOff x="0" y="0"/>
            <a:chExt cx="3850530" cy="1780456"/>
          </a:xfrm>
        </p:grpSpPr>
        <p:sp>
          <p:nvSpPr>
            <p:cNvPr id="6" name="Freeform 3"/>
            <p:cNvSpPr/>
            <p:nvPr/>
          </p:nvSpPr>
          <p:spPr>
            <a:xfrm>
              <a:off x="0" y="0"/>
              <a:ext cx="3850530" cy="1780456"/>
            </a:xfrm>
            <a:custGeom>
              <a:avLst/>
              <a:gdLst/>
              <a:ahLst/>
              <a:cxnLst/>
              <a:rect l="l" t="t" r="r" b="b"/>
              <a:pathLst>
                <a:path w="3850530" h="1780456">
                  <a:moveTo>
                    <a:pt x="37588" y="0"/>
                  </a:moveTo>
                  <a:lnTo>
                    <a:pt x="3812942" y="0"/>
                  </a:lnTo>
                  <a:cubicBezTo>
                    <a:pt x="3822911" y="0"/>
                    <a:pt x="3832471" y="3960"/>
                    <a:pt x="3839521" y="11009"/>
                  </a:cubicBezTo>
                  <a:cubicBezTo>
                    <a:pt x="3846570" y="18058"/>
                    <a:pt x="3850530" y="27619"/>
                    <a:pt x="3850530" y="37588"/>
                  </a:cubicBezTo>
                  <a:lnTo>
                    <a:pt x="3850530" y="1742868"/>
                  </a:lnTo>
                  <a:cubicBezTo>
                    <a:pt x="3850530" y="1752837"/>
                    <a:pt x="3846570" y="1762397"/>
                    <a:pt x="3839521" y="1769447"/>
                  </a:cubicBezTo>
                  <a:cubicBezTo>
                    <a:pt x="3832471" y="1776496"/>
                    <a:pt x="3822911" y="1780456"/>
                    <a:pt x="3812942" y="1780456"/>
                  </a:cubicBezTo>
                  <a:lnTo>
                    <a:pt x="37588" y="1780456"/>
                  </a:lnTo>
                  <a:cubicBezTo>
                    <a:pt x="27619" y="1780456"/>
                    <a:pt x="18058" y="1776496"/>
                    <a:pt x="11009" y="1769447"/>
                  </a:cubicBezTo>
                  <a:cubicBezTo>
                    <a:pt x="3960" y="1762397"/>
                    <a:pt x="0" y="1752837"/>
                    <a:pt x="0" y="1742868"/>
                  </a:cubicBezTo>
                  <a:lnTo>
                    <a:pt x="0" y="37588"/>
                  </a:lnTo>
                  <a:cubicBezTo>
                    <a:pt x="0" y="27619"/>
                    <a:pt x="3960" y="18058"/>
                    <a:pt x="11009" y="11009"/>
                  </a:cubicBezTo>
                  <a:cubicBezTo>
                    <a:pt x="18058" y="3960"/>
                    <a:pt x="27619" y="0"/>
                    <a:pt x="37588" y="0"/>
                  </a:cubicBezTo>
                  <a:close/>
                </a:path>
              </a:pathLst>
            </a:custGeom>
            <a:solidFill>
              <a:srgbClr val="F2F2F3"/>
            </a:solidFill>
            <a:ln w="9525" cap="rnd">
              <a:solidFill>
                <a:srgbClr val="C2C2C2"/>
              </a:solidFill>
              <a:prstDash val="sysDot"/>
              <a:round/>
            </a:ln>
          </p:spPr>
          <p:txBody>
            <a:bodyPr anchor="t"/>
            <a:lstStyle/>
            <a:p>
              <a:endParaRPr lang="fr-FR" sz="1200"/>
            </a:p>
          </p:txBody>
        </p:sp>
        <p:sp>
          <p:nvSpPr>
            <p:cNvPr id="7" name="TextBox 4"/>
            <p:cNvSpPr txBox="1"/>
            <p:nvPr/>
          </p:nvSpPr>
          <p:spPr>
            <a:xfrm>
              <a:off x="0" y="-38100"/>
              <a:ext cx="3850530" cy="1818556"/>
            </a:xfrm>
            <a:prstGeom prst="rect">
              <a:avLst/>
            </a:prstGeom>
          </p:spPr>
          <p:txBody>
            <a:bodyPr lIns="33867" tIns="33867" rIns="33867" bIns="33867" rtlCol="0" anchor="t"/>
            <a:lstStyle/>
            <a:p>
              <a:pPr algn="ctr">
                <a:lnSpc>
                  <a:spcPts val="1773"/>
                </a:lnSpc>
              </a:pPr>
              <a:endParaRPr lang="fr-FR" sz="1200"/>
            </a:p>
          </p:txBody>
        </p:sp>
      </p:grpSp>
      <p:sp>
        <p:nvSpPr>
          <p:cNvPr id="8" name="Freeform 10"/>
          <p:cNvSpPr/>
          <p:nvPr/>
        </p:nvSpPr>
        <p:spPr>
          <a:xfrm>
            <a:off x="674302" y="1532410"/>
            <a:ext cx="514697" cy="482529"/>
          </a:xfrm>
          <a:custGeom>
            <a:avLst/>
            <a:gdLst/>
            <a:ahLst/>
            <a:cxnLst/>
            <a:rect l="l" t="t" r="r" b="b"/>
            <a:pathLst>
              <a:path w="772046" h="723794">
                <a:moveTo>
                  <a:pt x="0" y="0"/>
                </a:moveTo>
                <a:lnTo>
                  <a:pt x="772046" y="0"/>
                </a:lnTo>
                <a:lnTo>
                  <a:pt x="772046" y="723794"/>
                </a:lnTo>
                <a:lnTo>
                  <a:pt x="0" y="7237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 sz="1200"/>
          </a:p>
        </p:txBody>
      </p:sp>
      <p:sp>
        <p:nvSpPr>
          <p:cNvPr id="9" name="Freeform 11"/>
          <p:cNvSpPr/>
          <p:nvPr/>
        </p:nvSpPr>
        <p:spPr>
          <a:xfrm>
            <a:off x="2372292" y="1671600"/>
            <a:ext cx="589696" cy="363417"/>
          </a:xfrm>
          <a:custGeom>
            <a:avLst/>
            <a:gdLst/>
            <a:ahLst/>
            <a:cxnLst/>
            <a:rect l="l" t="t" r="r" b="b"/>
            <a:pathLst>
              <a:path w="884544" h="545126">
                <a:moveTo>
                  <a:pt x="0" y="0"/>
                </a:moveTo>
                <a:lnTo>
                  <a:pt x="884544" y="0"/>
                </a:lnTo>
                <a:lnTo>
                  <a:pt x="884544" y="545126"/>
                </a:lnTo>
                <a:lnTo>
                  <a:pt x="0" y="5451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 sz="1200"/>
          </a:p>
        </p:txBody>
      </p:sp>
      <p:sp>
        <p:nvSpPr>
          <p:cNvPr id="10" name="Freeform 12"/>
          <p:cNvSpPr/>
          <p:nvPr/>
        </p:nvSpPr>
        <p:spPr>
          <a:xfrm>
            <a:off x="4076617" y="1773674"/>
            <a:ext cx="879413" cy="159893"/>
          </a:xfrm>
          <a:custGeom>
            <a:avLst/>
            <a:gdLst/>
            <a:ahLst/>
            <a:cxnLst/>
            <a:rect l="l" t="t" r="r" b="b"/>
            <a:pathLst>
              <a:path w="1319119" h="239840">
                <a:moveTo>
                  <a:pt x="0" y="0"/>
                </a:moveTo>
                <a:lnTo>
                  <a:pt x="1319119" y="0"/>
                </a:lnTo>
                <a:lnTo>
                  <a:pt x="1319119" y="239840"/>
                </a:lnTo>
                <a:lnTo>
                  <a:pt x="0" y="2398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 sz="1200"/>
          </a:p>
        </p:txBody>
      </p:sp>
      <p:grpSp>
        <p:nvGrpSpPr>
          <p:cNvPr id="11" name="Group 13"/>
          <p:cNvGrpSpPr/>
          <p:nvPr/>
        </p:nvGrpSpPr>
        <p:grpSpPr>
          <a:xfrm>
            <a:off x="483467" y="3924091"/>
            <a:ext cx="2608923" cy="2777732"/>
            <a:chOff x="0" y="0"/>
            <a:chExt cx="1925265" cy="2094476"/>
          </a:xfrm>
        </p:grpSpPr>
        <p:sp>
          <p:nvSpPr>
            <p:cNvPr id="12" name="Freeform 14"/>
            <p:cNvSpPr/>
            <p:nvPr/>
          </p:nvSpPr>
          <p:spPr>
            <a:xfrm>
              <a:off x="0" y="0"/>
              <a:ext cx="1925265" cy="2094476"/>
            </a:xfrm>
            <a:custGeom>
              <a:avLst/>
              <a:gdLst/>
              <a:ahLst/>
              <a:cxnLst/>
              <a:rect l="l" t="t" r="r" b="b"/>
              <a:pathLst>
                <a:path w="1925265" h="2094476">
                  <a:moveTo>
                    <a:pt x="75176" y="0"/>
                  </a:moveTo>
                  <a:lnTo>
                    <a:pt x="1850089" y="0"/>
                  </a:lnTo>
                  <a:cubicBezTo>
                    <a:pt x="1870027" y="0"/>
                    <a:pt x="1889148" y="7920"/>
                    <a:pt x="1903246" y="22019"/>
                  </a:cubicBezTo>
                  <a:cubicBezTo>
                    <a:pt x="1917345" y="36117"/>
                    <a:pt x="1925265" y="55238"/>
                    <a:pt x="1925265" y="75176"/>
                  </a:cubicBezTo>
                  <a:lnTo>
                    <a:pt x="1925265" y="2019300"/>
                  </a:lnTo>
                  <a:cubicBezTo>
                    <a:pt x="1925265" y="2060818"/>
                    <a:pt x="1891608" y="2094476"/>
                    <a:pt x="1850089" y="2094476"/>
                  </a:cubicBezTo>
                  <a:lnTo>
                    <a:pt x="75176" y="2094476"/>
                  </a:lnTo>
                  <a:cubicBezTo>
                    <a:pt x="33657" y="2094476"/>
                    <a:pt x="0" y="2060818"/>
                    <a:pt x="0" y="2019300"/>
                  </a:cubicBezTo>
                  <a:lnTo>
                    <a:pt x="0" y="75176"/>
                  </a:lnTo>
                  <a:cubicBezTo>
                    <a:pt x="0" y="33657"/>
                    <a:pt x="33657" y="0"/>
                    <a:pt x="75176" y="0"/>
                  </a:cubicBezTo>
                  <a:close/>
                </a:path>
              </a:pathLst>
            </a:custGeom>
            <a:solidFill>
              <a:srgbClr val="F2F2F3"/>
            </a:solidFill>
            <a:ln w="9525" cap="rnd">
              <a:solidFill>
                <a:srgbClr val="A6A6A6"/>
              </a:solidFill>
              <a:prstDash val="sysDot"/>
              <a:round/>
            </a:ln>
          </p:spPr>
          <p:txBody>
            <a:bodyPr anchor="t"/>
            <a:lstStyle/>
            <a:p>
              <a:endParaRPr lang="fr-FR" sz="1200"/>
            </a:p>
          </p:txBody>
        </p:sp>
        <p:sp>
          <p:nvSpPr>
            <p:cNvPr id="13" name="TextBox 15"/>
            <p:cNvSpPr txBox="1"/>
            <p:nvPr/>
          </p:nvSpPr>
          <p:spPr>
            <a:xfrm>
              <a:off x="0" y="-38100"/>
              <a:ext cx="1925265" cy="2132576"/>
            </a:xfrm>
            <a:prstGeom prst="rect">
              <a:avLst/>
            </a:prstGeom>
          </p:spPr>
          <p:txBody>
            <a:bodyPr lIns="33867" tIns="33867" rIns="33867" bIns="33867" rtlCol="0" anchor="t"/>
            <a:lstStyle/>
            <a:p>
              <a:pPr algn="ctr">
                <a:lnSpc>
                  <a:spcPts val="1773"/>
                </a:lnSpc>
              </a:pPr>
              <a:endParaRPr lang="fr-FR" sz="1200"/>
            </a:p>
          </p:txBody>
        </p:sp>
      </p:grpSp>
      <p:sp>
        <p:nvSpPr>
          <p:cNvPr id="14" name="Freeform 16"/>
          <p:cNvSpPr/>
          <p:nvPr/>
        </p:nvSpPr>
        <p:spPr>
          <a:xfrm>
            <a:off x="865136" y="5518993"/>
            <a:ext cx="879413" cy="159893"/>
          </a:xfrm>
          <a:custGeom>
            <a:avLst/>
            <a:gdLst/>
            <a:ahLst/>
            <a:cxnLst/>
            <a:rect l="l" t="t" r="r" b="b"/>
            <a:pathLst>
              <a:path w="1319119" h="239840">
                <a:moveTo>
                  <a:pt x="0" y="0"/>
                </a:moveTo>
                <a:lnTo>
                  <a:pt x="1319119" y="0"/>
                </a:lnTo>
                <a:lnTo>
                  <a:pt x="1319119" y="239839"/>
                </a:lnTo>
                <a:lnTo>
                  <a:pt x="0" y="23983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 sz="1200"/>
          </a:p>
        </p:txBody>
      </p:sp>
      <p:sp>
        <p:nvSpPr>
          <p:cNvPr id="15" name="Freeform 17"/>
          <p:cNvSpPr/>
          <p:nvPr/>
        </p:nvSpPr>
        <p:spPr>
          <a:xfrm>
            <a:off x="876371" y="4161205"/>
            <a:ext cx="538091" cy="531608"/>
          </a:xfrm>
          <a:custGeom>
            <a:avLst/>
            <a:gdLst/>
            <a:ahLst/>
            <a:cxnLst/>
            <a:rect l="l" t="t" r="r" b="b"/>
            <a:pathLst>
              <a:path w="807136" h="797412">
                <a:moveTo>
                  <a:pt x="0" y="0"/>
                </a:moveTo>
                <a:lnTo>
                  <a:pt x="807136" y="0"/>
                </a:lnTo>
                <a:lnTo>
                  <a:pt x="807136" y="797412"/>
                </a:lnTo>
                <a:lnTo>
                  <a:pt x="0" y="79741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FR" sz="1200"/>
          </a:p>
        </p:txBody>
      </p:sp>
      <p:grpSp>
        <p:nvGrpSpPr>
          <p:cNvPr id="16" name="Group 18"/>
          <p:cNvGrpSpPr/>
          <p:nvPr/>
        </p:nvGrpSpPr>
        <p:grpSpPr>
          <a:xfrm>
            <a:off x="3386921" y="3910871"/>
            <a:ext cx="4120071" cy="2790951"/>
            <a:chOff x="0" y="0"/>
            <a:chExt cx="3040422" cy="2094476"/>
          </a:xfrm>
        </p:grpSpPr>
        <p:sp>
          <p:nvSpPr>
            <p:cNvPr id="17" name="Freeform 19"/>
            <p:cNvSpPr/>
            <p:nvPr/>
          </p:nvSpPr>
          <p:spPr>
            <a:xfrm>
              <a:off x="0" y="0"/>
              <a:ext cx="3040422" cy="2094476"/>
            </a:xfrm>
            <a:custGeom>
              <a:avLst/>
              <a:gdLst/>
              <a:ahLst/>
              <a:cxnLst/>
              <a:rect l="l" t="t" r="r" b="b"/>
              <a:pathLst>
                <a:path w="3040422" h="2094476">
                  <a:moveTo>
                    <a:pt x="47603" y="0"/>
                  </a:moveTo>
                  <a:lnTo>
                    <a:pt x="2992819" y="0"/>
                  </a:lnTo>
                  <a:cubicBezTo>
                    <a:pt x="3005444" y="0"/>
                    <a:pt x="3017552" y="5015"/>
                    <a:pt x="3026480" y="13943"/>
                  </a:cubicBezTo>
                  <a:cubicBezTo>
                    <a:pt x="3035407" y="22870"/>
                    <a:pt x="3040422" y="34978"/>
                    <a:pt x="3040422" y="47603"/>
                  </a:cubicBezTo>
                  <a:lnTo>
                    <a:pt x="3040422" y="2046873"/>
                  </a:lnTo>
                  <a:cubicBezTo>
                    <a:pt x="3040422" y="2059498"/>
                    <a:pt x="3035407" y="2071606"/>
                    <a:pt x="3026480" y="2080533"/>
                  </a:cubicBezTo>
                  <a:cubicBezTo>
                    <a:pt x="3017552" y="2089460"/>
                    <a:pt x="3005444" y="2094476"/>
                    <a:pt x="2992819" y="2094476"/>
                  </a:cubicBezTo>
                  <a:lnTo>
                    <a:pt x="47603" y="2094476"/>
                  </a:lnTo>
                  <a:cubicBezTo>
                    <a:pt x="34978" y="2094476"/>
                    <a:pt x="22870" y="2089460"/>
                    <a:pt x="13943" y="2080533"/>
                  </a:cubicBezTo>
                  <a:cubicBezTo>
                    <a:pt x="5015" y="2071606"/>
                    <a:pt x="0" y="2059498"/>
                    <a:pt x="0" y="2046873"/>
                  </a:cubicBezTo>
                  <a:lnTo>
                    <a:pt x="0" y="47603"/>
                  </a:lnTo>
                  <a:cubicBezTo>
                    <a:pt x="0" y="34978"/>
                    <a:pt x="5015" y="22870"/>
                    <a:pt x="13943" y="13943"/>
                  </a:cubicBezTo>
                  <a:cubicBezTo>
                    <a:pt x="22870" y="5015"/>
                    <a:pt x="34978" y="0"/>
                    <a:pt x="47603" y="0"/>
                  </a:cubicBezTo>
                  <a:close/>
                </a:path>
              </a:pathLst>
            </a:custGeom>
            <a:solidFill>
              <a:srgbClr val="F2F2F3"/>
            </a:solidFill>
            <a:ln w="9525" cap="rnd">
              <a:solidFill>
                <a:srgbClr val="A6A6A6"/>
              </a:solidFill>
              <a:prstDash val="sysDot"/>
              <a:round/>
            </a:ln>
          </p:spPr>
          <p:txBody>
            <a:bodyPr anchor="t"/>
            <a:lstStyle/>
            <a:p>
              <a:endParaRPr lang="fr-FR" sz="1200"/>
            </a:p>
          </p:txBody>
        </p:sp>
        <p:sp>
          <p:nvSpPr>
            <p:cNvPr id="18" name="TextBox 20"/>
            <p:cNvSpPr txBox="1"/>
            <p:nvPr/>
          </p:nvSpPr>
          <p:spPr>
            <a:xfrm>
              <a:off x="0" y="-38100"/>
              <a:ext cx="3040422" cy="2132576"/>
            </a:xfrm>
            <a:prstGeom prst="rect">
              <a:avLst/>
            </a:prstGeom>
          </p:spPr>
          <p:txBody>
            <a:bodyPr lIns="33867" tIns="33867" rIns="33867" bIns="33867" rtlCol="0" anchor="t"/>
            <a:lstStyle/>
            <a:p>
              <a:pPr algn="ctr">
                <a:lnSpc>
                  <a:spcPts val="1773"/>
                </a:lnSpc>
              </a:pPr>
              <a:endParaRPr lang="fr-FR" sz="1200"/>
            </a:p>
          </p:txBody>
        </p:sp>
      </p:grpSp>
      <p:sp>
        <p:nvSpPr>
          <p:cNvPr id="19" name="Freeform 21"/>
          <p:cNvSpPr/>
          <p:nvPr/>
        </p:nvSpPr>
        <p:spPr>
          <a:xfrm>
            <a:off x="3645927" y="4350991"/>
            <a:ext cx="1397721" cy="510404"/>
          </a:xfrm>
          <a:custGeom>
            <a:avLst/>
            <a:gdLst/>
            <a:ahLst/>
            <a:cxnLst/>
            <a:rect l="l" t="t" r="r" b="b"/>
            <a:pathLst>
              <a:path w="2096582" h="765606">
                <a:moveTo>
                  <a:pt x="0" y="0"/>
                </a:moveTo>
                <a:lnTo>
                  <a:pt x="2096582" y="0"/>
                </a:lnTo>
                <a:lnTo>
                  <a:pt x="2096582" y="765606"/>
                </a:lnTo>
                <a:lnTo>
                  <a:pt x="0" y="765606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sz="1200"/>
          </a:p>
        </p:txBody>
      </p:sp>
      <p:grpSp>
        <p:nvGrpSpPr>
          <p:cNvPr id="20" name="Group 22"/>
          <p:cNvGrpSpPr/>
          <p:nvPr/>
        </p:nvGrpSpPr>
        <p:grpSpPr>
          <a:xfrm>
            <a:off x="5870091" y="1370907"/>
            <a:ext cx="6095593" cy="2172025"/>
            <a:chOff x="0" y="0"/>
            <a:chExt cx="4498267" cy="1780456"/>
          </a:xfrm>
        </p:grpSpPr>
        <p:sp>
          <p:nvSpPr>
            <p:cNvPr id="21" name="Freeform 23"/>
            <p:cNvSpPr/>
            <p:nvPr/>
          </p:nvSpPr>
          <p:spPr>
            <a:xfrm>
              <a:off x="0" y="0"/>
              <a:ext cx="4498267" cy="1780456"/>
            </a:xfrm>
            <a:custGeom>
              <a:avLst/>
              <a:gdLst/>
              <a:ahLst/>
              <a:cxnLst/>
              <a:rect l="l" t="t" r="r" b="b"/>
              <a:pathLst>
                <a:path w="4498267" h="1780456">
                  <a:moveTo>
                    <a:pt x="32175" y="0"/>
                  </a:moveTo>
                  <a:lnTo>
                    <a:pt x="4466091" y="0"/>
                  </a:lnTo>
                  <a:cubicBezTo>
                    <a:pt x="4483862" y="0"/>
                    <a:pt x="4498267" y="14405"/>
                    <a:pt x="4498267" y="32175"/>
                  </a:cubicBezTo>
                  <a:lnTo>
                    <a:pt x="4498267" y="1748280"/>
                  </a:lnTo>
                  <a:cubicBezTo>
                    <a:pt x="4498267" y="1756814"/>
                    <a:pt x="4494877" y="1764998"/>
                    <a:pt x="4488843" y="1771032"/>
                  </a:cubicBezTo>
                  <a:cubicBezTo>
                    <a:pt x="4482809" y="1777066"/>
                    <a:pt x="4474625" y="1780456"/>
                    <a:pt x="4466091" y="1780456"/>
                  </a:cubicBezTo>
                  <a:lnTo>
                    <a:pt x="32175" y="1780456"/>
                  </a:lnTo>
                  <a:cubicBezTo>
                    <a:pt x="23642" y="1780456"/>
                    <a:pt x="15458" y="1777066"/>
                    <a:pt x="9424" y="1771032"/>
                  </a:cubicBezTo>
                  <a:cubicBezTo>
                    <a:pt x="3390" y="1764998"/>
                    <a:pt x="0" y="1756814"/>
                    <a:pt x="0" y="1748280"/>
                  </a:cubicBezTo>
                  <a:lnTo>
                    <a:pt x="0" y="32175"/>
                  </a:lnTo>
                  <a:cubicBezTo>
                    <a:pt x="0" y="23642"/>
                    <a:pt x="3390" y="15458"/>
                    <a:pt x="9424" y="9424"/>
                  </a:cubicBezTo>
                  <a:cubicBezTo>
                    <a:pt x="15458" y="3390"/>
                    <a:pt x="23642" y="0"/>
                    <a:pt x="32175" y="0"/>
                  </a:cubicBezTo>
                  <a:close/>
                </a:path>
              </a:pathLst>
            </a:custGeom>
            <a:solidFill>
              <a:srgbClr val="F2F2F3"/>
            </a:solidFill>
            <a:ln w="9525" cap="rnd">
              <a:solidFill>
                <a:srgbClr val="C2C2C2"/>
              </a:solidFill>
              <a:prstDash val="sysDot"/>
              <a:round/>
            </a:ln>
          </p:spPr>
          <p:txBody>
            <a:bodyPr anchor="t"/>
            <a:lstStyle/>
            <a:p>
              <a:endParaRPr lang="fr-FR" sz="1200"/>
            </a:p>
          </p:txBody>
        </p:sp>
        <p:sp>
          <p:nvSpPr>
            <p:cNvPr id="22" name="TextBox 24"/>
            <p:cNvSpPr txBox="1"/>
            <p:nvPr/>
          </p:nvSpPr>
          <p:spPr>
            <a:xfrm>
              <a:off x="0" y="-38100"/>
              <a:ext cx="4498267" cy="1818556"/>
            </a:xfrm>
            <a:prstGeom prst="rect">
              <a:avLst/>
            </a:prstGeom>
          </p:spPr>
          <p:txBody>
            <a:bodyPr lIns="33867" tIns="33867" rIns="33867" bIns="33867" rtlCol="0" anchor="t"/>
            <a:lstStyle/>
            <a:p>
              <a:pPr algn="ctr">
                <a:lnSpc>
                  <a:spcPts val="1773"/>
                </a:lnSpc>
              </a:pPr>
              <a:endParaRPr lang="fr-FR" sz="1200"/>
            </a:p>
          </p:txBody>
        </p:sp>
      </p:grpSp>
      <p:grpSp>
        <p:nvGrpSpPr>
          <p:cNvPr id="23" name="Group 25"/>
          <p:cNvGrpSpPr/>
          <p:nvPr/>
        </p:nvGrpSpPr>
        <p:grpSpPr>
          <a:xfrm>
            <a:off x="7773358" y="3924091"/>
            <a:ext cx="4120071" cy="1924934"/>
            <a:chOff x="0" y="0"/>
            <a:chExt cx="3040422" cy="1262054"/>
          </a:xfrm>
        </p:grpSpPr>
        <p:sp>
          <p:nvSpPr>
            <p:cNvPr id="24" name="Freeform 26"/>
            <p:cNvSpPr/>
            <p:nvPr/>
          </p:nvSpPr>
          <p:spPr>
            <a:xfrm>
              <a:off x="0" y="0"/>
              <a:ext cx="3040422" cy="1262054"/>
            </a:xfrm>
            <a:custGeom>
              <a:avLst/>
              <a:gdLst/>
              <a:ahLst/>
              <a:cxnLst/>
              <a:rect l="l" t="t" r="r" b="b"/>
              <a:pathLst>
                <a:path w="3040422" h="1262054">
                  <a:moveTo>
                    <a:pt x="47603" y="0"/>
                  </a:moveTo>
                  <a:lnTo>
                    <a:pt x="2992819" y="0"/>
                  </a:lnTo>
                  <a:cubicBezTo>
                    <a:pt x="3005444" y="0"/>
                    <a:pt x="3017552" y="5015"/>
                    <a:pt x="3026480" y="13943"/>
                  </a:cubicBezTo>
                  <a:cubicBezTo>
                    <a:pt x="3035407" y="22870"/>
                    <a:pt x="3040422" y="34978"/>
                    <a:pt x="3040422" y="47603"/>
                  </a:cubicBezTo>
                  <a:lnTo>
                    <a:pt x="3040422" y="1214451"/>
                  </a:lnTo>
                  <a:cubicBezTo>
                    <a:pt x="3040422" y="1227076"/>
                    <a:pt x="3035407" y="1239184"/>
                    <a:pt x="3026480" y="1248111"/>
                  </a:cubicBezTo>
                  <a:cubicBezTo>
                    <a:pt x="3017552" y="1257038"/>
                    <a:pt x="3005444" y="1262054"/>
                    <a:pt x="2992819" y="1262054"/>
                  </a:cubicBezTo>
                  <a:lnTo>
                    <a:pt x="47603" y="1262054"/>
                  </a:lnTo>
                  <a:cubicBezTo>
                    <a:pt x="34978" y="1262054"/>
                    <a:pt x="22870" y="1257038"/>
                    <a:pt x="13943" y="1248111"/>
                  </a:cubicBezTo>
                  <a:cubicBezTo>
                    <a:pt x="5015" y="1239184"/>
                    <a:pt x="0" y="1227076"/>
                    <a:pt x="0" y="1214451"/>
                  </a:cubicBezTo>
                  <a:lnTo>
                    <a:pt x="0" y="47603"/>
                  </a:lnTo>
                  <a:cubicBezTo>
                    <a:pt x="0" y="34978"/>
                    <a:pt x="5015" y="22870"/>
                    <a:pt x="13943" y="13943"/>
                  </a:cubicBezTo>
                  <a:cubicBezTo>
                    <a:pt x="22870" y="5015"/>
                    <a:pt x="34978" y="0"/>
                    <a:pt x="47603" y="0"/>
                  </a:cubicBezTo>
                  <a:close/>
                </a:path>
              </a:pathLst>
            </a:custGeom>
            <a:solidFill>
              <a:srgbClr val="F2F2F3"/>
            </a:solidFill>
            <a:ln w="9525" cap="rnd">
              <a:solidFill>
                <a:srgbClr val="A6A6A6"/>
              </a:solidFill>
              <a:prstDash val="sysDot"/>
              <a:round/>
            </a:ln>
          </p:spPr>
          <p:txBody>
            <a:bodyPr anchor="t"/>
            <a:lstStyle/>
            <a:p>
              <a:endParaRPr lang="fr-FR" sz="1200"/>
            </a:p>
          </p:txBody>
        </p:sp>
        <p:sp>
          <p:nvSpPr>
            <p:cNvPr id="25" name="TextBox 27"/>
            <p:cNvSpPr txBox="1"/>
            <p:nvPr/>
          </p:nvSpPr>
          <p:spPr>
            <a:xfrm>
              <a:off x="0" y="-38100"/>
              <a:ext cx="3040422" cy="1300154"/>
            </a:xfrm>
            <a:prstGeom prst="rect">
              <a:avLst/>
            </a:prstGeom>
          </p:spPr>
          <p:txBody>
            <a:bodyPr lIns="33867" tIns="33867" rIns="33867" bIns="33867" rtlCol="0" anchor="t"/>
            <a:lstStyle/>
            <a:p>
              <a:pPr algn="ctr">
                <a:lnSpc>
                  <a:spcPts val="1773"/>
                </a:lnSpc>
              </a:pPr>
              <a:endParaRPr lang="fr-FR" sz="1200"/>
            </a:p>
          </p:txBody>
        </p:sp>
      </p:grpSp>
      <p:sp>
        <p:nvSpPr>
          <p:cNvPr id="26" name="Freeform 28"/>
          <p:cNvSpPr/>
          <p:nvPr/>
        </p:nvSpPr>
        <p:spPr>
          <a:xfrm>
            <a:off x="8008308" y="4523690"/>
            <a:ext cx="1222827" cy="331041"/>
          </a:xfrm>
          <a:custGeom>
            <a:avLst/>
            <a:gdLst/>
            <a:ahLst/>
            <a:cxnLst/>
            <a:rect l="l" t="t" r="r" b="b"/>
            <a:pathLst>
              <a:path w="1834240" h="496562">
                <a:moveTo>
                  <a:pt x="0" y="0"/>
                </a:moveTo>
                <a:lnTo>
                  <a:pt x="1834240" y="0"/>
                </a:lnTo>
                <a:lnTo>
                  <a:pt x="1834240" y="496562"/>
                </a:lnTo>
                <a:lnTo>
                  <a:pt x="0" y="49656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fr-FR" sz="1200"/>
          </a:p>
        </p:txBody>
      </p:sp>
      <p:sp>
        <p:nvSpPr>
          <p:cNvPr id="27" name="Freeform 29"/>
          <p:cNvSpPr/>
          <p:nvPr/>
        </p:nvSpPr>
        <p:spPr>
          <a:xfrm>
            <a:off x="6019800" y="1738846"/>
            <a:ext cx="1356095" cy="389443"/>
          </a:xfrm>
          <a:custGeom>
            <a:avLst/>
            <a:gdLst/>
            <a:ahLst/>
            <a:cxnLst/>
            <a:rect l="l" t="t" r="r" b="b"/>
            <a:pathLst>
              <a:path w="2034142" h="584164">
                <a:moveTo>
                  <a:pt x="0" y="0"/>
                </a:moveTo>
                <a:lnTo>
                  <a:pt x="2034142" y="0"/>
                </a:lnTo>
                <a:lnTo>
                  <a:pt x="2034142" y="584164"/>
                </a:lnTo>
                <a:lnTo>
                  <a:pt x="0" y="58416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fr-FR" sz="1200"/>
          </a:p>
        </p:txBody>
      </p:sp>
      <p:sp>
        <p:nvSpPr>
          <p:cNvPr id="28" name="Freeform 30"/>
          <p:cNvSpPr/>
          <p:nvPr/>
        </p:nvSpPr>
        <p:spPr>
          <a:xfrm>
            <a:off x="7624133" y="1780728"/>
            <a:ext cx="1098483" cy="249075"/>
          </a:xfrm>
          <a:custGeom>
            <a:avLst/>
            <a:gdLst/>
            <a:ahLst/>
            <a:cxnLst/>
            <a:rect l="l" t="t" r="r" b="b"/>
            <a:pathLst>
              <a:path w="1647724" h="373612">
                <a:moveTo>
                  <a:pt x="0" y="0"/>
                </a:moveTo>
                <a:lnTo>
                  <a:pt x="1647725" y="0"/>
                </a:lnTo>
                <a:lnTo>
                  <a:pt x="1647725" y="373612"/>
                </a:lnTo>
                <a:lnTo>
                  <a:pt x="0" y="37361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fr-FR" sz="1200"/>
          </a:p>
        </p:txBody>
      </p:sp>
      <p:sp>
        <p:nvSpPr>
          <p:cNvPr id="29" name="Freeform 31"/>
          <p:cNvSpPr/>
          <p:nvPr/>
        </p:nvSpPr>
        <p:spPr>
          <a:xfrm>
            <a:off x="9145740" y="1774536"/>
            <a:ext cx="931565" cy="333601"/>
          </a:xfrm>
          <a:custGeom>
            <a:avLst/>
            <a:gdLst/>
            <a:ahLst/>
            <a:cxnLst/>
            <a:rect l="l" t="t" r="r" b="b"/>
            <a:pathLst>
              <a:path w="1397348" h="500402">
                <a:moveTo>
                  <a:pt x="0" y="0"/>
                </a:moveTo>
                <a:lnTo>
                  <a:pt x="1397349" y="0"/>
                </a:lnTo>
                <a:lnTo>
                  <a:pt x="1397349" y="500402"/>
                </a:lnTo>
                <a:lnTo>
                  <a:pt x="0" y="50040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fr-FR" sz="1200"/>
          </a:p>
        </p:txBody>
      </p:sp>
      <p:sp>
        <p:nvSpPr>
          <p:cNvPr id="30" name="Freeform 32"/>
          <p:cNvSpPr/>
          <p:nvPr/>
        </p:nvSpPr>
        <p:spPr>
          <a:xfrm>
            <a:off x="10621628" y="1762440"/>
            <a:ext cx="1152635" cy="240132"/>
          </a:xfrm>
          <a:custGeom>
            <a:avLst/>
            <a:gdLst/>
            <a:ahLst/>
            <a:cxnLst/>
            <a:rect l="l" t="t" r="r" b="b"/>
            <a:pathLst>
              <a:path w="1728952" h="360198">
                <a:moveTo>
                  <a:pt x="0" y="0"/>
                </a:moveTo>
                <a:lnTo>
                  <a:pt x="1728952" y="0"/>
                </a:lnTo>
                <a:lnTo>
                  <a:pt x="1728952" y="360198"/>
                </a:lnTo>
                <a:lnTo>
                  <a:pt x="0" y="36019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fr-FR" sz="1200"/>
          </a:p>
        </p:txBody>
      </p:sp>
      <p:grpSp>
        <p:nvGrpSpPr>
          <p:cNvPr id="31" name="Group 33"/>
          <p:cNvGrpSpPr/>
          <p:nvPr/>
        </p:nvGrpSpPr>
        <p:grpSpPr>
          <a:xfrm>
            <a:off x="1845734" y="1161804"/>
            <a:ext cx="2076142" cy="419416"/>
            <a:chOff x="0" y="0"/>
            <a:chExt cx="1186654" cy="239724"/>
          </a:xfrm>
        </p:grpSpPr>
        <p:sp>
          <p:nvSpPr>
            <p:cNvPr id="32" name="Freeform 34"/>
            <p:cNvSpPr/>
            <p:nvPr/>
          </p:nvSpPr>
          <p:spPr>
            <a:xfrm>
              <a:off x="0" y="0"/>
              <a:ext cx="1186654" cy="239724"/>
            </a:xfrm>
            <a:custGeom>
              <a:avLst/>
              <a:gdLst/>
              <a:ahLst/>
              <a:cxnLst/>
              <a:rect l="l" t="t" r="r" b="b"/>
              <a:pathLst>
                <a:path w="1186654" h="239724">
                  <a:moveTo>
                    <a:pt x="119862" y="0"/>
                  </a:moveTo>
                  <a:lnTo>
                    <a:pt x="1066792" y="0"/>
                  </a:lnTo>
                  <a:cubicBezTo>
                    <a:pt x="1098581" y="0"/>
                    <a:pt x="1129068" y="12628"/>
                    <a:pt x="1151547" y="35107"/>
                  </a:cubicBezTo>
                  <a:cubicBezTo>
                    <a:pt x="1174025" y="57585"/>
                    <a:pt x="1186654" y="88073"/>
                    <a:pt x="1186654" y="119862"/>
                  </a:cubicBezTo>
                  <a:lnTo>
                    <a:pt x="1186654" y="119862"/>
                  </a:lnTo>
                  <a:cubicBezTo>
                    <a:pt x="1186654" y="151651"/>
                    <a:pt x="1174025" y="182139"/>
                    <a:pt x="1151547" y="204617"/>
                  </a:cubicBezTo>
                  <a:cubicBezTo>
                    <a:pt x="1129068" y="227096"/>
                    <a:pt x="1098581" y="239724"/>
                    <a:pt x="1066792" y="239724"/>
                  </a:cubicBezTo>
                  <a:lnTo>
                    <a:pt x="119862" y="239724"/>
                  </a:lnTo>
                  <a:cubicBezTo>
                    <a:pt x="88073" y="239724"/>
                    <a:pt x="57585" y="227096"/>
                    <a:pt x="35107" y="204617"/>
                  </a:cubicBezTo>
                  <a:cubicBezTo>
                    <a:pt x="12628" y="182139"/>
                    <a:pt x="0" y="151651"/>
                    <a:pt x="0" y="119862"/>
                  </a:cubicBezTo>
                  <a:lnTo>
                    <a:pt x="0" y="119862"/>
                  </a:lnTo>
                  <a:cubicBezTo>
                    <a:pt x="0" y="88073"/>
                    <a:pt x="12628" y="57585"/>
                    <a:pt x="35107" y="35107"/>
                  </a:cubicBezTo>
                  <a:cubicBezTo>
                    <a:pt x="57585" y="12628"/>
                    <a:pt x="88073" y="0"/>
                    <a:pt x="119862" y="0"/>
                  </a:cubicBezTo>
                  <a:close/>
                </a:path>
              </a:pathLst>
            </a:custGeom>
            <a:solidFill>
              <a:srgbClr val="242D62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" name="TextBox 35"/>
            <p:cNvSpPr txBox="1"/>
            <p:nvPr/>
          </p:nvSpPr>
          <p:spPr>
            <a:xfrm>
              <a:off x="0" y="-95250"/>
              <a:ext cx="1186654" cy="334974"/>
            </a:xfrm>
            <a:prstGeom prst="rect">
              <a:avLst/>
            </a:prstGeom>
          </p:spPr>
          <p:txBody>
            <a:bodyPr lIns="36721" tIns="36721" rIns="36721" bIns="36721" rtlCol="0" anchor="ctr"/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endParaRPr lang="fr-FR" sz="1200"/>
            </a:p>
          </p:txBody>
        </p:sp>
      </p:grpSp>
      <p:grpSp>
        <p:nvGrpSpPr>
          <p:cNvPr id="34" name="Group 36"/>
          <p:cNvGrpSpPr/>
          <p:nvPr/>
        </p:nvGrpSpPr>
        <p:grpSpPr>
          <a:xfrm>
            <a:off x="7776368" y="1130845"/>
            <a:ext cx="2076142" cy="419416"/>
            <a:chOff x="0" y="0"/>
            <a:chExt cx="1186654" cy="239724"/>
          </a:xfrm>
        </p:grpSpPr>
        <p:sp>
          <p:nvSpPr>
            <p:cNvPr id="35" name="Freeform 37"/>
            <p:cNvSpPr/>
            <p:nvPr/>
          </p:nvSpPr>
          <p:spPr>
            <a:xfrm>
              <a:off x="0" y="0"/>
              <a:ext cx="1186654" cy="239724"/>
            </a:xfrm>
            <a:custGeom>
              <a:avLst/>
              <a:gdLst/>
              <a:ahLst/>
              <a:cxnLst/>
              <a:rect l="l" t="t" r="r" b="b"/>
              <a:pathLst>
                <a:path w="1186654" h="239724">
                  <a:moveTo>
                    <a:pt x="119862" y="0"/>
                  </a:moveTo>
                  <a:lnTo>
                    <a:pt x="1066792" y="0"/>
                  </a:lnTo>
                  <a:cubicBezTo>
                    <a:pt x="1098581" y="0"/>
                    <a:pt x="1129068" y="12628"/>
                    <a:pt x="1151547" y="35107"/>
                  </a:cubicBezTo>
                  <a:cubicBezTo>
                    <a:pt x="1174025" y="57585"/>
                    <a:pt x="1186654" y="88073"/>
                    <a:pt x="1186654" y="119862"/>
                  </a:cubicBezTo>
                  <a:lnTo>
                    <a:pt x="1186654" y="119862"/>
                  </a:lnTo>
                  <a:cubicBezTo>
                    <a:pt x="1186654" y="151651"/>
                    <a:pt x="1174025" y="182139"/>
                    <a:pt x="1151547" y="204617"/>
                  </a:cubicBezTo>
                  <a:cubicBezTo>
                    <a:pt x="1129068" y="227096"/>
                    <a:pt x="1098581" y="239724"/>
                    <a:pt x="1066792" y="239724"/>
                  </a:cubicBezTo>
                  <a:lnTo>
                    <a:pt x="119862" y="239724"/>
                  </a:lnTo>
                  <a:cubicBezTo>
                    <a:pt x="88073" y="239724"/>
                    <a:pt x="57585" y="227096"/>
                    <a:pt x="35107" y="204617"/>
                  </a:cubicBezTo>
                  <a:cubicBezTo>
                    <a:pt x="12628" y="182139"/>
                    <a:pt x="0" y="151651"/>
                    <a:pt x="0" y="119862"/>
                  </a:cubicBezTo>
                  <a:lnTo>
                    <a:pt x="0" y="119862"/>
                  </a:lnTo>
                  <a:cubicBezTo>
                    <a:pt x="0" y="88073"/>
                    <a:pt x="12628" y="57585"/>
                    <a:pt x="35107" y="35107"/>
                  </a:cubicBezTo>
                  <a:cubicBezTo>
                    <a:pt x="57585" y="12628"/>
                    <a:pt x="88073" y="0"/>
                    <a:pt x="119862" y="0"/>
                  </a:cubicBezTo>
                  <a:close/>
                </a:path>
              </a:pathLst>
            </a:custGeom>
            <a:solidFill>
              <a:srgbClr val="252E63">
                <a:alpha val="97647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6" name="TextBox 38"/>
            <p:cNvSpPr txBox="1"/>
            <p:nvPr/>
          </p:nvSpPr>
          <p:spPr>
            <a:xfrm>
              <a:off x="0" y="-95250"/>
              <a:ext cx="1186654" cy="334974"/>
            </a:xfrm>
            <a:prstGeom prst="rect">
              <a:avLst/>
            </a:prstGeom>
          </p:spPr>
          <p:txBody>
            <a:bodyPr lIns="36721" tIns="36721" rIns="36721" bIns="36721" rtlCol="0" anchor="ctr"/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endParaRPr lang="fr-FR" sz="1200"/>
            </a:p>
          </p:txBody>
        </p:sp>
      </p:grpSp>
      <p:grpSp>
        <p:nvGrpSpPr>
          <p:cNvPr id="37" name="Group 39"/>
          <p:cNvGrpSpPr/>
          <p:nvPr/>
        </p:nvGrpSpPr>
        <p:grpSpPr>
          <a:xfrm>
            <a:off x="749858" y="3704723"/>
            <a:ext cx="2076142" cy="419416"/>
            <a:chOff x="0" y="0"/>
            <a:chExt cx="1186654" cy="239724"/>
          </a:xfrm>
        </p:grpSpPr>
        <p:sp>
          <p:nvSpPr>
            <p:cNvPr id="38" name="Freeform 40"/>
            <p:cNvSpPr/>
            <p:nvPr/>
          </p:nvSpPr>
          <p:spPr>
            <a:xfrm>
              <a:off x="0" y="0"/>
              <a:ext cx="1186654" cy="239724"/>
            </a:xfrm>
            <a:custGeom>
              <a:avLst/>
              <a:gdLst/>
              <a:ahLst/>
              <a:cxnLst/>
              <a:rect l="l" t="t" r="r" b="b"/>
              <a:pathLst>
                <a:path w="1186654" h="239724">
                  <a:moveTo>
                    <a:pt x="119862" y="0"/>
                  </a:moveTo>
                  <a:lnTo>
                    <a:pt x="1066792" y="0"/>
                  </a:lnTo>
                  <a:cubicBezTo>
                    <a:pt x="1098581" y="0"/>
                    <a:pt x="1129068" y="12628"/>
                    <a:pt x="1151547" y="35107"/>
                  </a:cubicBezTo>
                  <a:cubicBezTo>
                    <a:pt x="1174025" y="57585"/>
                    <a:pt x="1186654" y="88073"/>
                    <a:pt x="1186654" y="119862"/>
                  </a:cubicBezTo>
                  <a:lnTo>
                    <a:pt x="1186654" y="119862"/>
                  </a:lnTo>
                  <a:cubicBezTo>
                    <a:pt x="1186654" y="151651"/>
                    <a:pt x="1174025" y="182139"/>
                    <a:pt x="1151547" y="204617"/>
                  </a:cubicBezTo>
                  <a:cubicBezTo>
                    <a:pt x="1129068" y="227096"/>
                    <a:pt x="1098581" y="239724"/>
                    <a:pt x="1066792" y="239724"/>
                  </a:cubicBezTo>
                  <a:lnTo>
                    <a:pt x="119862" y="239724"/>
                  </a:lnTo>
                  <a:cubicBezTo>
                    <a:pt x="88073" y="239724"/>
                    <a:pt x="57585" y="227096"/>
                    <a:pt x="35107" y="204617"/>
                  </a:cubicBezTo>
                  <a:cubicBezTo>
                    <a:pt x="12628" y="182139"/>
                    <a:pt x="0" y="151651"/>
                    <a:pt x="0" y="119862"/>
                  </a:cubicBezTo>
                  <a:lnTo>
                    <a:pt x="0" y="119862"/>
                  </a:lnTo>
                  <a:cubicBezTo>
                    <a:pt x="0" y="88073"/>
                    <a:pt x="12628" y="57585"/>
                    <a:pt x="35107" y="35107"/>
                  </a:cubicBezTo>
                  <a:cubicBezTo>
                    <a:pt x="57585" y="12628"/>
                    <a:pt x="88073" y="0"/>
                    <a:pt x="119862" y="0"/>
                  </a:cubicBezTo>
                  <a:close/>
                </a:path>
              </a:pathLst>
            </a:custGeom>
            <a:solidFill>
              <a:srgbClr val="242D62">
                <a:alpha val="97647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9" name="TextBox 41"/>
            <p:cNvSpPr txBox="1"/>
            <p:nvPr/>
          </p:nvSpPr>
          <p:spPr>
            <a:xfrm>
              <a:off x="0" y="-95250"/>
              <a:ext cx="1186654" cy="334974"/>
            </a:xfrm>
            <a:prstGeom prst="rect">
              <a:avLst/>
            </a:prstGeom>
          </p:spPr>
          <p:txBody>
            <a:bodyPr lIns="36721" tIns="36721" rIns="36721" bIns="36721" rtlCol="0" anchor="ctr"/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endParaRPr lang="fr-FR" sz="1200"/>
            </a:p>
          </p:txBody>
        </p:sp>
      </p:grpSp>
      <p:grpSp>
        <p:nvGrpSpPr>
          <p:cNvPr id="40" name="Group 42"/>
          <p:cNvGrpSpPr/>
          <p:nvPr/>
        </p:nvGrpSpPr>
        <p:grpSpPr>
          <a:xfrm>
            <a:off x="4261854" y="3688983"/>
            <a:ext cx="2076142" cy="419416"/>
            <a:chOff x="0" y="0"/>
            <a:chExt cx="1186654" cy="239724"/>
          </a:xfrm>
        </p:grpSpPr>
        <p:sp>
          <p:nvSpPr>
            <p:cNvPr id="41" name="Freeform 43"/>
            <p:cNvSpPr/>
            <p:nvPr/>
          </p:nvSpPr>
          <p:spPr>
            <a:xfrm>
              <a:off x="0" y="0"/>
              <a:ext cx="1186654" cy="239724"/>
            </a:xfrm>
            <a:custGeom>
              <a:avLst/>
              <a:gdLst/>
              <a:ahLst/>
              <a:cxnLst/>
              <a:rect l="l" t="t" r="r" b="b"/>
              <a:pathLst>
                <a:path w="1186654" h="239724">
                  <a:moveTo>
                    <a:pt x="119862" y="0"/>
                  </a:moveTo>
                  <a:lnTo>
                    <a:pt x="1066792" y="0"/>
                  </a:lnTo>
                  <a:cubicBezTo>
                    <a:pt x="1098581" y="0"/>
                    <a:pt x="1129068" y="12628"/>
                    <a:pt x="1151547" y="35107"/>
                  </a:cubicBezTo>
                  <a:cubicBezTo>
                    <a:pt x="1174025" y="57585"/>
                    <a:pt x="1186654" y="88073"/>
                    <a:pt x="1186654" y="119862"/>
                  </a:cubicBezTo>
                  <a:lnTo>
                    <a:pt x="1186654" y="119862"/>
                  </a:lnTo>
                  <a:cubicBezTo>
                    <a:pt x="1186654" y="151651"/>
                    <a:pt x="1174025" y="182139"/>
                    <a:pt x="1151547" y="204617"/>
                  </a:cubicBezTo>
                  <a:cubicBezTo>
                    <a:pt x="1129068" y="227096"/>
                    <a:pt x="1098581" y="239724"/>
                    <a:pt x="1066792" y="239724"/>
                  </a:cubicBezTo>
                  <a:lnTo>
                    <a:pt x="119862" y="239724"/>
                  </a:lnTo>
                  <a:cubicBezTo>
                    <a:pt x="88073" y="239724"/>
                    <a:pt x="57585" y="227096"/>
                    <a:pt x="35107" y="204617"/>
                  </a:cubicBezTo>
                  <a:cubicBezTo>
                    <a:pt x="12628" y="182139"/>
                    <a:pt x="0" y="151651"/>
                    <a:pt x="0" y="119862"/>
                  </a:cubicBezTo>
                  <a:lnTo>
                    <a:pt x="0" y="119862"/>
                  </a:lnTo>
                  <a:cubicBezTo>
                    <a:pt x="0" y="88073"/>
                    <a:pt x="12628" y="57585"/>
                    <a:pt x="35107" y="35107"/>
                  </a:cubicBezTo>
                  <a:cubicBezTo>
                    <a:pt x="57585" y="12628"/>
                    <a:pt x="88073" y="0"/>
                    <a:pt x="119862" y="0"/>
                  </a:cubicBezTo>
                  <a:close/>
                </a:path>
              </a:pathLst>
            </a:custGeom>
            <a:solidFill>
              <a:srgbClr val="242D62">
                <a:alpha val="97647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2" name="TextBox 44"/>
            <p:cNvSpPr txBox="1"/>
            <p:nvPr/>
          </p:nvSpPr>
          <p:spPr>
            <a:xfrm>
              <a:off x="0" y="-95250"/>
              <a:ext cx="1186654" cy="334974"/>
            </a:xfrm>
            <a:prstGeom prst="rect">
              <a:avLst/>
            </a:prstGeom>
          </p:spPr>
          <p:txBody>
            <a:bodyPr lIns="36721" tIns="36721" rIns="36721" bIns="36721" rtlCol="0" anchor="ctr"/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endParaRPr lang="fr-FR" sz="1200"/>
            </a:p>
          </p:txBody>
        </p:sp>
      </p:grpSp>
      <p:grpSp>
        <p:nvGrpSpPr>
          <p:cNvPr id="43" name="Group 45"/>
          <p:cNvGrpSpPr/>
          <p:nvPr/>
        </p:nvGrpSpPr>
        <p:grpSpPr>
          <a:xfrm>
            <a:off x="8619722" y="3714383"/>
            <a:ext cx="2076142" cy="419416"/>
            <a:chOff x="0" y="0"/>
            <a:chExt cx="1186654" cy="239724"/>
          </a:xfrm>
        </p:grpSpPr>
        <p:sp>
          <p:nvSpPr>
            <p:cNvPr id="44" name="Freeform 46"/>
            <p:cNvSpPr/>
            <p:nvPr/>
          </p:nvSpPr>
          <p:spPr>
            <a:xfrm>
              <a:off x="0" y="0"/>
              <a:ext cx="1186654" cy="239724"/>
            </a:xfrm>
            <a:custGeom>
              <a:avLst/>
              <a:gdLst/>
              <a:ahLst/>
              <a:cxnLst/>
              <a:rect l="l" t="t" r="r" b="b"/>
              <a:pathLst>
                <a:path w="1186654" h="239724">
                  <a:moveTo>
                    <a:pt x="119862" y="0"/>
                  </a:moveTo>
                  <a:lnTo>
                    <a:pt x="1066792" y="0"/>
                  </a:lnTo>
                  <a:cubicBezTo>
                    <a:pt x="1098581" y="0"/>
                    <a:pt x="1129068" y="12628"/>
                    <a:pt x="1151547" y="35107"/>
                  </a:cubicBezTo>
                  <a:cubicBezTo>
                    <a:pt x="1174025" y="57585"/>
                    <a:pt x="1186654" y="88073"/>
                    <a:pt x="1186654" y="119862"/>
                  </a:cubicBezTo>
                  <a:lnTo>
                    <a:pt x="1186654" y="119862"/>
                  </a:lnTo>
                  <a:cubicBezTo>
                    <a:pt x="1186654" y="151651"/>
                    <a:pt x="1174025" y="182139"/>
                    <a:pt x="1151547" y="204617"/>
                  </a:cubicBezTo>
                  <a:cubicBezTo>
                    <a:pt x="1129068" y="227096"/>
                    <a:pt x="1098581" y="239724"/>
                    <a:pt x="1066792" y="239724"/>
                  </a:cubicBezTo>
                  <a:lnTo>
                    <a:pt x="119862" y="239724"/>
                  </a:lnTo>
                  <a:cubicBezTo>
                    <a:pt x="88073" y="239724"/>
                    <a:pt x="57585" y="227096"/>
                    <a:pt x="35107" y="204617"/>
                  </a:cubicBezTo>
                  <a:cubicBezTo>
                    <a:pt x="12628" y="182139"/>
                    <a:pt x="0" y="151651"/>
                    <a:pt x="0" y="119862"/>
                  </a:cubicBezTo>
                  <a:lnTo>
                    <a:pt x="0" y="119862"/>
                  </a:lnTo>
                  <a:cubicBezTo>
                    <a:pt x="0" y="88073"/>
                    <a:pt x="12628" y="57585"/>
                    <a:pt x="35107" y="35107"/>
                  </a:cubicBezTo>
                  <a:cubicBezTo>
                    <a:pt x="57585" y="12628"/>
                    <a:pt x="88073" y="0"/>
                    <a:pt x="119862" y="0"/>
                  </a:cubicBezTo>
                  <a:close/>
                </a:path>
              </a:pathLst>
            </a:custGeom>
            <a:solidFill>
              <a:srgbClr val="242D62">
                <a:alpha val="97647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5" name="TextBox 47"/>
            <p:cNvSpPr txBox="1"/>
            <p:nvPr/>
          </p:nvSpPr>
          <p:spPr>
            <a:xfrm>
              <a:off x="0" y="-95250"/>
              <a:ext cx="1186654" cy="334974"/>
            </a:xfrm>
            <a:prstGeom prst="rect">
              <a:avLst/>
            </a:prstGeom>
          </p:spPr>
          <p:txBody>
            <a:bodyPr lIns="36721" tIns="36721" rIns="36721" bIns="36721" rtlCol="0" anchor="ctr"/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endParaRPr lang="fr-FR" sz="1200"/>
            </a:p>
          </p:txBody>
        </p:sp>
      </p:grpSp>
      <p:sp>
        <p:nvSpPr>
          <p:cNvPr id="46" name="Freeform 48"/>
          <p:cNvSpPr/>
          <p:nvPr/>
        </p:nvSpPr>
        <p:spPr>
          <a:xfrm>
            <a:off x="5517152" y="4293698"/>
            <a:ext cx="468474" cy="446685"/>
          </a:xfrm>
          <a:custGeom>
            <a:avLst/>
            <a:gdLst/>
            <a:ahLst/>
            <a:cxnLst/>
            <a:rect l="l" t="t" r="r" b="b"/>
            <a:pathLst>
              <a:path w="702711" h="670027">
                <a:moveTo>
                  <a:pt x="0" y="0"/>
                </a:moveTo>
                <a:lnTo>
                  <a:pt x="702711" y="0"/>
                </a:lnTo>
                <a:lnTo>
                  <a:pt x="702711" y="670027"/>
                </a:lnTo>
                <a:lnTo>
                  <a:pt x="0" y="67002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fr-FR" sz="1200"/>
          </a:p>
        </p:txBody>
      </p:sp>
      <p:sp>
        <p:nvSpPr>
          <p:cNvPr id="47" name="TextBox 49"/>
          <p:cNvSpPr txBox="1"/>
          <p:nvPr/>
        </p:nvSpPr>
        <p:spPr>
          <a:xfrm>
            <a:off x="674301" y="2101787"/>
            <a:ext cx="1413540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0"/>
              </a:lnSpc>
            </a:pPr>
            <a:r>
              <a:rPr lang="fr-FR" sz="900" b="1">
                <a:solidFill>
                  <a:srgbClr val="214A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Tests fonctionnels, mode agile (SIMM) </a:t>
            </a:r>
            <a:r>
              <a:rPr lang="fr-FR" sz="900">
                <a:solidFill>
                  <a:srgbClr val="214A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SAP CRM / ISU : traitement de la facturation des 28M de clients particuliers d’EDF</a:t>
            </a:r>
          </a:p>
        </p:txBody>
      </p:sp>
      <p:sp>
        <p:nvSpPr>
          <p:cNvPr id="48" name="TextBox 50"/>
          <p:cNvSpPr txBox="1"/>
          <p:nvPr/>
        </p:nvSpPr>
        <p:spPr>
          <a:xfrm>
            <a:off x="674301" y="3037122"/>
            <a:ext cx="1413540" cy="276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fr-FR" sz="900">
                <a:solidFill>
                  <a:srgbClr val="2F5F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collaborateurs en parcours + 1 manager</a:t>
            </a:r>
          </a:p>
        </p:txBody>
      </p:sp>
      <p:sp>
        <p:nvSpPr>
          <p:cNvPr id="49" name="TextBox 51"/>
          <p:cNvSpPr txBox="1"/>
          <p:nvPr/>
        </p:nvSpPr>
        <p:spPr>
          <a:xfrm>
            <a:off x="2364071" y="2101787"/>
            <a:ext cx="1413540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0"/>
              </a:lnSpc>
            </a:pPr>
            <a:r>
              <a:rPr lang="fr-FR" sz="900" b="1">
                <a:solidFill>
                  <a:srgbClr val="214A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Tests de non régression de l’Espace numérique de santé (ENS) de l’Assurance Maladie</a:t>
            </a:r>
          </a:p>
          <a:p>
            <a:pPr>
              <a:lnSpc>
                <a:spcPts val="1250"/>
              </a:lnSpc>
            </a:pPr>
            <a:endParaRPr lang="fr-FR" sz="856">
              <a:solidFill>
                <a:srgbClr val="214A76"/>
              </a:solidFill>
              <a:latin typeface="Ubuntu 1"/>
            </a:endParaRPr>
          </a:p>
        </p:txBody>
      </p:sp>
      <p:sp>
        <p:nvSpPr>
          <p:cNvPr id="50" name="TextBox 52"/>
          <p:cNvSpPr txBox="1"/>
          <p:nvPr/>
        </p:nvSpPr>
        <p:spPr>
          <a:xfrm>
            <a:off x="2351311" y="2832713"/>
            <a:ext cx="1490133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94"/>
              </a:lnSpc>
            </a:pPr>
            <a:r>
              <a:rPr lang="fr-FR" sz="900">
                <a:solidFill>
                  <a:srgbClr val="2F5F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collaborateurs en parcours + 1 manager</a:t>
            </a:r>
          </a:p>
        </p:txBody>
      </p:sp>
      <p:sp>
        <p:nvSpPr>
          <p:cNvPr id="51" name="TextBox 53"/>
          <p:cNvSpPr txBox="1"/>
          <p:nvPr/>
        </p:nvSpPr>
        <p:spPr>
          <a:xfrm>
            <a:off x="4076617" y="2096014"/>
            <a:ext cx="1413540" cy="316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0"/>
              </a:lnSpc>
            </a:pPr>
            <a:r>
              <a:rPr lang="fr-FR" sz="900" b="1">
                <a:solidFill>
                  <a:srgbClr val="214A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NEO, projet SAP international</a:t>
            </a:r>
          </a:p>
        </p:txBody>
      </p:sp>
      <p:sp>
        <p:nvSpPr>
          <p:cNvPr id="52" name="TextBox 54"/>
          <p:cNvSpPr txBox="1"/>
          <p:nvPr/>
        </p:nvSpPr>
        <p:spPr>
          <a:xfrm>
            <a:off x="4076616" y="2466449"/>
            <a:ext cx="1534113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94"/>
              </a:lnSpc>
            </a:pPr>
            <a:r>
              <a:rPr lang="fr-FR" sz="900">
                <a:solidFill>
                  <a:srgbClr val="2F5F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collaborateurs en parcours </a:t>
            </a:r>
          </a:p>
          <a:p>
            <a:pPr>
              <a:lnSpc>
                <a:spcPts val="1094"/>
              </a:lnSpc>
            </a:pPr>
            <a:r>
              <a:rPr lang="fr-FR" sz="900">
                <a:solidFill>
                  <a:srgbClr val="2F5F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+ 1 manager</a:t>
            </a:r>
          </a:p>
        </p:txBody>
      </p:sp>
      <p:sp>
        <p:nvSpPr>
          <p:cNvPr id="53" name="TextBox 56"/>
          <p:cNvSpPr txBox="1"/>
          <p:nvPr/>
        </p:nvSpPr>
        <p:spPr>
          <a:xfrm>
            <a:off x="4076617" y="2846725"/>
            <a:ext cx="1584466" cy="3179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50"/>
              </a:lnSpc>
            </a:pPr>
            <a:r>
              <a:rPr lang="fr-FR" sz="900" b="1">
                <a:solidFill>
                  <a:srgbClr val="214A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Sites marchands de L’Oréal Europe LLD (Division Luxe)</a:t>
            </a:r>
          </a:p>
        </p:txBody>
      </p:sp>
      <p:sp>
        <p:nvSpPr>
          <p:cNvPr id="54" name="TextBox 57"/>
          <p:cNvSpPr txBox="1"/>
          <p:nvPr/>
        </p:nvSpPr>
        <p:spPr>
          <a:xfrm>
            <a:off x="4076617" y="3241064"/>
            <a:ext cx="1534112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94"/>
              </a:lnSpc>
            </a:pPr>
            <a:r>
              <a:rPr lang="fr-FR" sz="900">
                <a:solidFill>
                  <a:srgbClr val="2F5F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collaborateurs en parcours </a:t>
            </a:r>
          </a:p>
          <a:p>
            <a:pPr>
              <a:lnSpc>
                <a:spcPts val="1094"/>
              </a:lnSpc>
            </a:pPr>
            <a:r>
              <a:rPr lang="fr-FR" sz="900">
                <a:solidFill>
                  <a:srgbClr val="2F5F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+ 1 manager</a:t>
            </a:r>
          </a:p>
        </p:txBody>
      </p:sp>
      <p:sp>
        <p:nvSpPr>
          <p:cNvPr id="55" name="TextBox 58"/>
          <p:cNvSpPr txBox="1"/>
          <p:nvPr/>
        </p:nvSpPr>
        <p:spPr>
          <a:xfrm>
            <a:off x="865137" y="4713586"/>
            <a:ext cx="1880096" cy="333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50"/>
              </a:lnSpc>
            </a:pPr>
            <a:r>
              <a:rPr lang="fr-FR" sz="900" b="1">
                <a:solidFill>
                  <a:srgbClr val="214A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Pilotage du marché « UGAP – intelligence de la donnée »</a:t>
            </a:r>
          </a:p>
        </p:txBody>
      </p:sp>
      <p:sp>
        <p:nvSpPr>
          <p:cNvPr id="56" name="TextBox 59"/>
          <p:cNvSpPr txBox="1"/>
          <p:nvPr/>
        </p:nvSpPr>
        <p:spPr>
          <a:xfrm>
            <a:off x="865135" y="5108573"/>
            <a:ext cx="1413540" cy="273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94"/>
              </a:lnSpc>
            </a:pPr>
            <a:r>
              <a:rPr lang="fr-FR" sz="900">
                <a:solidFill>
                  <a:srgbClr val="2F5F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collaborateurs en parcours + 1 manager</a:t>
            </a:r>
          </a:p>
        </p:txBody>
      </p:sp>
      <p:sp>
        <p:nvSpPr>
          <p:cNvPr id="57" name="TextBox 60"/>
          <p:cNvSpPr txBox="1"/>
          <p:nvPr/>
        </p:nvSpPr>
        <p:spPr>
          <a:xfrm>
            <a:off x="843587" y="5774136"/>
            <a:ext cx="2118205" cy="4846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50"/>
              </a:lnSpc>
            </a:pPr>
            <a:r>
              <a:rPr lang="fr-FR" sz="900" b="1" dirty="0">
                <a:solidFill>
                  <a:srgbClr val="214A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Logiciel ServiceNow : plateforme de ticket externe en vue de répondre aux demandes des utilisateurs</a:t>
            </a:r>
          </a:p>
        </p:txBody>
      </p:sp>
      <p:sp>
        <p:nvSpPr>
          <p:cNvPr id="58" name="TextBox 61"/>
          <p:cNvSpPr txBox="1"/>
          <p:nvPr/>
        </p:nvSpPr>
        <p:spPr>
          <a:xfrm>
            <a:off x="843587" y="6365854"/>
            <a:ext cx="1597862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94"/>
              </a:lnSpc>
            </a:pPr>
            <a:r>
              <a:rPr lang="fr-FR" sz="900">
                <a:solidFill>
                  <a:srgbClr val="2F5F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collaborateurs en parcours </a:t>
            </a:r>
          </a:p>
          <a:p>
            <a:pPr>
              <a:lnSpc>
                <a:spcPts val="1094"/>
              </a:lnSpc>
            </a:pPr>
            <a:r>
              <a:rPr lang="fr-FR" sz="900">
                <a:solidFill>
                  <a:srgbClr val="2F5F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+ 1 manager</a:t>
            </a:r>
          </a:p>
        </p:txBody>
      </p:sp>
      <p:sp>
        <p:nvSpPr>
          <p:cNvPr id="59" name="TextBox 62"/>
          <p:cNvSpPr txBox="1"/>
          <p:nvPr/>
        </p:nvSpPr>
        <p:spPr>
          <a:xfrm>
            <a:off x="3661663" y="4905500"/>
            <a:ext cx="1488633" cy="1166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0"/>
              </a:lnSpc>
            </a:pPr>
            <a:r>
              <a:rPr lang="fr-FR" sz="900" b="1" dirty="0">
                <a:solidFill>
                  <a:srgbClr val="214A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 Eazy Buy : migration des achats des maisons Moët Hennessy vers un nouvel outils de facturation SAP </a:t>
            </a:r>
            <a:r>
              <a:rPr lang="fr-FR" sz="900" b="1" dirty="0" smtClean="0">
                <a:solidFill>
                  <a:srgbClr val="214A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Ariba</a:t>
            </a:r>
          </a:p>
          <a:p>
            <a:pPr>
              <a:lnSpc>
                <a:spcPts val="1250"/>
              </a:lnSpc>
            </a:pPr>
            <a:r>
              <a:rPr lang="fr-FR" sz="900" kern="1200" dirty="0">
                <a:solidFill>
                  <a:srgbClr val="000066"/>
                </a:solidFill>
                <a:latin typeface="Open sans"/>
              </a:rPr>
              <a:t>M</a:t>
            </a:r>
            <a:r>
              <a:rPr lang="fr-FR" sz="900" kern="1200" dirty="0" smtClean="0">
                <a:solidFill>
                  <a:srgbClr val="000066"/>
                </a:solidFill>
                <a:latin typeface="Open sans"/>
              </a:rPr>
              <a:t>ise </a:t>
            </a:r>
            <a:r>
              <a:rPr lang="fr-FR" sz="900" kern="1200" dirty="0">
                <a:solidFill>
                  <a:srgbClr val="000066"/>
                </a:solidFill>
                <a:latin typeface="Open sans"/>
              </a:rPr>
              <a:t>en qualité des </a:t>
            </a:r>
            <a:r>
              <a:rPr lang="fr-FR" sz="900" kern="1200" dirty="0" smtClean="0">
                <a:solidFill>
                  <a:srgbClr val="000066"/>
                </a:solidFill>
                <a:latin typeface="Open sans"/>
              </a:rPr>
              <a:t>données fournisseurs</a:t>
            </a:r>
            <a:endParaRPr lang="fr-FR" sz="900" b="1" dirty="0">
              <a:solidFill>
                <a:srgbClr val="214A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63"/>
          <p:cNvSpPr txBox="1"/>
          <p:nvPr/>
        </p:nvSpPr>
        <p:spPr>
          <a:xfrm>
            <a:off x="3661663" y="6147195"/>
            <a:ext cx="1413540" cy="273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94"/>
              </a:lnSpc>
            </a:pPr>
            <a:r>
              <a:rPr lang="fr-FR" sz="900" dirty="0">
                <a:solidFill>
                  <a:srgbClr val="2F5F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collaborateurs en parcours + 1 manager</a:t>
            </a:r>
          </a:p>
        </p:txBody>
      </p:sp>
      <p:sp>
        <p:nvSpPr>
          <p:cNvPr id="61" name="TextBox 64"/>
          <p:cNvSpPr txBox="1"/>
          <p:nvPr/>
        </p:nvSpPr>
        <p:spPr>
          <a:xfrm>
            <a:off x="5517152" y="4879329"/>
            <a:ext cx="1901645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0"/>
              </a:lnSpc>
            </a:pPr>
            <a:r>
              <a:rPr lang="fr-FR" sz="900" b="1">
                <a:solidFill>
                  <a:srgbClr val="214A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Prévoyance individuelle : attestations Madelin</a:t>
            </a:r>
          </a:p>
          <a:p>
            <a:pPr>
              <a:lnSpc>
                <a:spcPts val="1250"/>
              </a:lnSpc>
            </a:pPr>
            <a:endParaRPr lang="fr-FR" sz="856">
              <a:solidFill>
                <a:srgbClr val="214A76"/>
              </a:solidFill>
              <a:latin typeface="Ubuntu 1 Bold"/>
            </a:endParaRPr>
          </a:p>
        </p:txBody>
      </p:sp>
      <p:sp>
        <p:nvSpPr>
          <p:cNvPr id="62" name="TextBox 65"/>
          <p:cNvSpPr txBox="1"/>
          <p:nvPr/>
        </p:nvSpPr>
        <p:spPr>
          <a:xfrm>
            <a:off x="5497594" y="5269482"/>
            <a:ext cx="1630351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94"/>
              </a:lnSpc>
            </a:pPr>
            <a:r>
              <a:rPr lang="fr-FR" sz="900">
                <a:solidFill>
                  <a:srgbClr val="2F5F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collaborateurs en parcours </a:t>
            </a:r>
          </a:p>
          <a:p>
            <a:pPr>
              <a:lnSpc>
                <a:spcPts val="1094"/>
              </a:lnSpc>
            </a:pPr>
            <a:r>
              <a:rPr lang="fr-FR" sz="900">
                <a:solidFill>
                  <a:srgbClr val="2F5F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+ 1 manager</a:t>
            </a:r>
          </a:p>
        </p:txBody>
      </p:sp>
      <p:sp>
        <p:nvSpPr>
          <p:cNvPr id="63" name="TextBox 66"/>
          <p:cNvSpPr txBox="1"/>
          <p:nvPr/>
        </p:nvSpPr>
        <p:spPr>
          <a:xfrm>
            <a:off x="5509248" y="5634298"/>
            <a:ext cx="1413540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0"/>
              </a:lnSpc>
            </a:pPr>
            <a:r>
              <a:rPr lang="fr-FR" sz="900" b="1" err="1">
                <a:solidFill>
                  <a:srgbClr val="214A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Ficovie</a:t>
            </a:r>
            <a:r>
              <a:rPr lang="fr-FR" sz="900" b="1">
                <a:solidFill>
                  <a:srgbClr val="214A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vérification des contrats d’assurance vie</a:t>
            </a:r>
          </a:p>
        </p:txBody>
      </p:sp>
      <p:sp>
        <p:nvSpPr>
          <p:cNvPr id="64" name="TextBox 67"/>
          <p:cNvSpPr txBox="1"/>
          <p:nvPr/>
        </p:nvSpPr>
        <p:spPr>
          <a:xfrm>
            <a:off x="5509248" y="6029050"/>
            <a:ext cx="1819866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94"/>
              </a:lnSpc>
            </a:pPr>
            <a:r>
              <a:rPr lang="fr-FR" sz="900">
                <a:solidFill>
                  <a:srgbClr val="2F5F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collaborateurs en parcours </a:t>
            </a:r>
          </a:p>
          <a:p>
            <a:pPr>
              <a:lnSpc>
                <a:spcPts val="1094"/>
              </a:lnSpc>
            </a:pPr>
            <a:r>
              <a:rPr lang="fr-FR" sz="900">
                <a:solidFill>
                  <a:srgbClr val="2F5F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+ 1 manager</a:t>
            </a:r>
          </a:p>
        </p:txBody>
      </p:sp>
      <p:sp>
        <p:nvSpPr>
          <p:cNvPr id="65" name="TextBox 68"/>
          <p:cNvSpPr txBox="1"/>
          <p:nvPr/>
        </p:nvSpPr>
        <p:spPr>
          <a:xfrm>
            <a:off x="6060925" y="2171637"/>
            <a:ext cx="1413540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0"/>
              </a:lnSpc>
            </a:pPr>
            <a:r>
              <a:rPr lang="fr-FR" sz="900" b="1">
                <a:solidFill>
                  <a:srgbClr val="214A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 de services : amendes, carburant et facturation des véhicules achetés</a:t>
            </a:r>
          </a:p>
        </p:txBody>
      </p:sp>
      <p:sp>
        <p:nvSpPr>
          <p:cNvPr id="66" name="TextBox 69"/>
          <p:cNvSpPr txBox="1"/>
          <p:nvPr/>
        </p:nvSpPr>
        <p:spPr>
          <a:xfrm>
            <a:off x="6060925" y="2917994"/>
            <a:ext cx="1413540" cy="273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94"/>
              </a:lnSpc>
            </a:pPr>
            <a:r>
              <a:rPr lang="fr-FR" sz="900">
                <a:solidFill>
                  <a:srgbClr val="2F5F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collaborateurs en parcours + 1 manager</a:t>
            </a:r>
          </a:p>
        </p:txBody>
      </p:sp>
      <p:sp>
        <p:nvSpPr>
          <p:cNvPr id="67" name="TextBox 70"/>
          <p:cNvSpPr txBox="1"/>
          <p:nvPr/>
        </p:nvSpPr>
        <p:spPr>
          <a:xfrm>
            <a:off x="7623695" y="2171637"/>
            <a:ext cx="1413540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0"/>
              </a:lnSpc>
            </a:pPr>
            <a:r>
              <a:rPr lang="fr-FR" sz="900" b="1">
                <a:solidFill>
                  <a:srgbClr val="214A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Finance, Département Support Finance RH (DSFRH)</a:t>
            </a:r>
          </a:p>
        </p:txBody>
      </p:sp>
      <p:sp>
        <p:nvSpPr>
          <p:cNvPr id="68" name="TextBox 71"/>
          <p:cNvSpPr txBox="1"/>
          <p:nvPr/>
        </p:nvSpPr>
        <p:spPr>
          <a:xfrm>
            <a:off x="7623695" y="2767582"/>
            <a:ext cx="1413540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94"/>
              </a:lnSpc>
            </a:pPr>
            <a:r>
              <a:rPr lang="fr-FR" sz="900">
                <a:solidFill>
                  <a:srgbClr val="2F5F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collaborateurs en parcours + 1 manager</a:t>
            </a:r>
          </a:p>
          <a:p>
            <a:pPr>
              <a:lnSpc>
                <a:spcPts val="1094"/>
              </a:lnSpc>
              <a:spcBef>
                <a:spcPct val="0"/>
              </a:spcBef>
            </a:pPr>
            <a:endParaRPr lang="fr-FR" sz="749">
              <a:solidFill>
                <a:srgbClr val="2F5F98"/>
              </a:solidFill>
              <a:latin typeface="Muli"/>
            </a:endParaRPr>
          </a:p>
        </p:txBody>
      </p:sp>
      <p:sp>
        <p:nvSpPr>
          <p:cNvPr id="69" name="TextBox 72"/>
          <p:cNvSpPr txBox="1"/>
          <p:nvPr/>
        </p:nvSpPr>
        <p:spPr>
          <a:xfrm>
            <a:off x="9145740" y="2165864"/>
            <a:ext cx="1413540" cy="818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0"/>
              </a:lnSpc>
            </a:pPr>
            <a:r>
              <a:rPr lang="fr-FR" sz="900" b="1">
                <a:solidFill>
                  <a:srgbClr val="214A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Recette des compteurs Linky et de son SI, gestion du matériel des environnements de recette</a:t>
            </a:r>
          </a:p>
        </p:txBody>
      </p:sp>
      <p:sp>
        <p:nvSpPr>
          <p:cNvPr id="71" name="TextBox 74"/>
          <p:cNvSpPr txBox="1"/>
          <p:nvPr/>
        </p:nvSpPr>
        <p:spPr>
          <a:xfrm>
            <a:off x="10683775" y="2138421"/>
            <a:ext cx="1413540" cy="317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0"/>
              </a:lnSpc>
            </a:pPr>
            <a:r>
              <a:rPr lang="fr-FR" sz="900" b="1">
                <a:solidFill>
                  <a:srgbClr val="214A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Helpdesk, gestes de proximité et Support N1</a:t>
            </a:r>
          </a:p>
        </p:txBody>
      </p:sp>
      <p:sp>
        <p:nvSpPr>
          <p:cNvPr id="72" name="TextBox 75"/>
          <p:cNvSpPr txBox="1"/>
          <p:nvPr/>
        </p:nvSpPr>
        <p:spPr>
          <a:xfrm>
            <a:off x="10683775" y="2530892"/>
            <a:ext cx="1281910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94"/>
              </a:lnSpc>
            </a:pPr>
            <a:r>
              <a:rPr lang="fr-FR" sz="900">
                <a:solidFill>
                  <a:srgbClr val="2F5F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collaborateurs en parcours + 1 manager</a:t>
            </a:r>
          </a:p>
        </p:txBody>
      </p:sp>
      <p:sp>
        <p:nvSpPr>
          <p:cNvPr id="73" name="TextBox 76"/>
          <p:cNvSpPr txBox="1"/>
          <p:nvPr/>
        </p:nvSpPr>
        <p:spPr>
          <a:xfrm>
            <a:off x="9624835" y="4438599"/>
            <a:ext cx="1901645" cy="818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0"/>
              </a:lnSpc>
            </a:pPr>
            <a:r>
              <a:rPr lang="fr-FR" sz="900" b="1">
                <a:solidFill>
                  <a:srgbClr val="214A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 d’appels B2C : traitement des demandes de clients particuliers d’une entreprise du secteur de l’énergie : prise d’appels et activités de backoffice</a:t>
            </a:r>
          </a:p>
        </p:txBody>
      </p:sp>
      <p:sp>
        <p:nvSpPr>
          <p:cNvPr id="74" name="TextBox 77"/>
          <p:cNvSpPr txBox="1"/>
          <p:nvPr/>
        </p:nvSpPr>
        <p:spPr>
          <a:xfrm>
            <a:off x="9640244" y="5377928"/>
            <a:ext cx="1988539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94"/>
              </a:lnSpc>
            </a:pPr>
            <a:r>
              <a:rPr lang="fr-FR" sz="900" dirty="0">
                <a:solidFill>
                  <a:srgbClr val="2F5F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collaborateurs en parcours </a:t>
            </a:r>
          </a:p>
          <a:p>
            <a:pPr>
              <a:lnSpc>
                <a:spcPts val="1094"/>
              </a:lnSpc>
            </a:pPr>
            <a:r>
              <a:rPr lang="fr-FR" sz="900" dirty="0">
                <a:solidFill>
                  <a:srgbClr val="2F5F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+ 2 managers (2 équipes</a:t>
            </a:r>
            <a:r>
              <a:rPr lang="fr-FR" sz="900" dirty="0" smtClean="0">
                <a:solidFill>
                  <a:srgbClr val="2F5F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ts val="1094"/>
              </a:lnSpc>
            </a:pPr>
            <a:r>
              <a:rPr lang="fr-FR" sz="900" dirty="0" smtClean="0">
                <a:solidFill>
                  <a:srgbClr val="2F5F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900" baseline="30000" dirty="0" smtClean="0">
                <a:solidFill>
                  <a:srgbClr val="2F5F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900" dirty="0" smtClean="0">
                <a:solidFill>
                  <a:srgbClr val="2F5F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équipe en cours de recrutement</a:t>
            </a:r>
            <a:endParaRPr lang="fr-FR" sz="900" dirty="0">
              <a:solidFill>
                <a:srgbClr val="2F5F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8"/>
          <p:cNvSpPr txBox="1"/>
          <p:nvPr/>
        </p:nvSpPr>
        <p:spPr>
          <a:xfrm>
            <a:off x="1989860" y="1276812"/>
            <a:ext cx="1787891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7"/>
              </a:lnSpc>
            </a:pPr>
            <a:r>
              <a:rPr lang="fr-FR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</a:p>
        </p:txBody>
      </p:sp>
      <p:sp>
        <p:nvSpPr>
          <p:cNvPr id="76" name="TextBox 79"/>
          <p:cNvSpPr txBox="1"/>
          <p:nvPr/>
        </p:nvSpPr>
        <p:spPr>
          <a:xfrm>
            <a:off x="7907890" y="1243759"/>
            <a:ext cx="1787891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7"/>
              </a:lnSpc>
            </a:pPr>
            <a:r>
              <a:rPr lang="fr-FR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/ Admin</a:t>
            </a:r>
            <a:endParaRPr lang="fr-FR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80"/>
          <p:cNvSpPr txBox="1"/>
          <p:nvPr/>
        </p:nvSpPr>
        <p:spPr>
          <a:xfrm>
            <a:off x="893983" y="3792299"/>
            <a:ext cx="1787891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7"/>
              </a:lnSpc>
            </a:pPr>
            <a:r>
              <a:rPr lang="fr-FR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Assistance PMO</a:t>
            </a:r>
          </a:p>
        </p:txBody>
      </p:sp>
      <p:sp>
        <p:nvSpPr>
          <p:cNvPr id="78" name="TextBox 81"/>
          <p:cNvSpPr txBox="1"/>
          <p:nvPr/>
        </p:nvSpPr>
        <p:spPr>
          <a:xfrm>
            <a:off x="4356840" y="3805012"/>
            <a:ext cx="1787891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33"/>
              </a:lnSpc>
            </a:pPr>
            <a:r>
              <a:rPr lang="fr-FR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</p:txBody>
      </p:sp>
      <p:sp>
        <p:nvSpPr>
          <p:cNvPr id="79" name="TextBox 82"/>
          <p:cNvSpPr txBox="1"/>
          <p:nvPr/>
        </p:nvSpPr>
        <p:spPr>
          <a:xfrm>
            <a:off x="8763847" y="3801959"/>
            <a:ext cx="1787891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7"/>
              </a:lnSpc>
            </a:pPr>
            <a:r>
              <a:rPr lang="fr-FR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 client</a:t>
            </a:r>
          </a:p>
        </p:txBody>
      </p:sp>
      <p:sp>
        <p:nvSpPr>
          <p:cNvPr id="88" name="TextBox 75"/>
          <p:cNvSpPr txBox="1"/>
          <p:nvPr/>
        </p:nvSpPr>
        <p:spPr>
          <a:xfrm>
            <a:off x="9145740" y="3064642"/>
            <a:ext cx="1281910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94"/>
              </a:lnSpc>
            </a:pPr>
            <a:r>
              <a:rPr lang="fr-FR" sz="900">
                <a:solidFill>
                  <a:srgbClr val="2F5F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collaborateurs en parcours + 1 manager</a:t>
            </a:r>
          </a:p>
        </p:txBody>
      </p:sp>
    </p:spTree>
    <p:extLst>
      <p:ext uri="{BB962C8B-B14F-4D97-AF65-F5344CB8AC3E}">
        <p14:creationId xmlns:p14="http://schemas.microsoft.com/office/powerpoint/2010/main" val="118524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7355675-CA56-9B40-8DC5-E72AD23E47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63" y="382340"/>
            <a:ext cx="2040729" cy="8026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82C358A-D71E-0642-9FF2-151D83F8CC63}"/>
              </a:ext>
            </a:extLst>
          </p:cNvPr>
          <p:cNvSpPr/>
          <p:nvPr/>
        </p:nvSpPr>
        <p:spPr>
          <a:xfrm>
            <a:off x="1689369" y="1637932"/>
            <a:ext cx="2441871" cy="964141"/>
          </a:xfrm>
          <a:prstGeom prst="rect">
            <a:avLst/>
          </a:prstGeom>
          <a:solidFill>
            <a:srgbClr val="9801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raphik Regular"/>
              </a:rPr>
              <a:t>Services Numériques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2093A26-F76B-3640-9102-C73B11C12562}"/>
              </a:ext>
            </a:extLst>
          </p:cNvPr>
          <p:cNvSpPr/>
          <p:nvPr/>
        </p:nvSpPr>
        <p:spPr>
          <a:xfrm>
            <a:off x="8752415" y="1636788"/>
            <a:ext cx="2441871" cy="965064"/>
          </a:xfrm>
          <a:prstGeom prst="rect">
            <a:avLst/>
          </a:prstGeom>
          <a:solidFill>
            <a:srgbClr val="9801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raphik Regular"/>
              </a:rPr>
              <a:t>Relation client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B331171-0483-AC42-9675-7F501C7B71C7}"/>
              </a:ext>
            </a:extLst>
          </p:cNvPr>
          <p:cNvSpPr/>
          <p:nvPr/>
        </p:nvSpPr>
        <p:spPr>
          <a:xfrm>
            <a:off x="5271693" y="1646998"/>
            <a:ext cx="2441871" cy="965064"/>
          </a:xfrm>
          <a:prstGeom prst="rect">
            <a:avLst/>
          </a:prstGeom>
          <a:solidFill>
            <a:srgbClr val="9801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raphik Regular"/>
              </a:rPr>
              <a:t>Process métier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442662" y="269925"/>
            <a:ext cx="6837412" cy="99993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raphik Regular"/>
              </a:rPr>
              <a:t>Une offre de services qui allie qualité et mission sociale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Graphik Regular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82C358A-D71E-0642-9FF2-151D83F8CC63}"/>
              </a:ext>
            </a:extLst>
          </p:cNvPr>
          <p:cNvSpPr/>
          <p:nvPr/>
        </p:nvSpPr>
        <p:spPr>
          <a:xfrm>
            <a:off x="911129" y="2769034"/>
            <a:ext cx="1664796" cy="1343640"/>
          </a:xfrm>
          <a:prstGeom prst="rect">
            <a:avLst/>
          </a:prstGeom>
          <a:noFill/>
          <a:ln w="127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Graphik Regular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82C358A-D71E-0642-9FF2-151D83F8CC63}"/>
              </a:ext>
            </a:extLst>
          </p:cNvPr>
          <p:cNvSpPr/>
          <p:nvPr/>
        </p:nvSpPr>
        <p:spPr>
          <a:xfrm>
            <a:off x="2838148" y="2769034"/>
            <a:ext cx="1664796" cy="1343640"/>
          </a:xfrm>
          <a:prstGeom prst="rect">
            <a:avLst/>
          </a:prstGeom>
          <a:noFill/>
          <a:ln w="127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Graphik Regular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82C358A-D71E-0642-9FF2-151D83F8CC63}"/>
              </a:ext>
            </a:extLst>
          </p:cNvPr>
          <p:cNvSpPr/>
          <p:nvPr/>
        </p:nvSpPr>
        <p:spPr>
          <a:xfrm>
            <a:off x="921063" y="4219980"/>
            <a:ext cx="1664796" cy="1343640"/>
          </a:xfrm>
          <a:prstGeom prst="rect">
            <a:avLst/>
          </a:prstGeom>
          <a:noFill/>
          <a:ln w="127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Graphik Regular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82C358A-D71E-0642-9FF2-151D83F8CC63}"/>
              </a:ext>
            </a:extLst>
          </p:cNvPr>
          <p:cNvSpPr/>
          <p:nvPr/>
        </p:nvSpPr>
        <p:spPr>
          <a:xfrm>
            <a:off x="5653532" y="2769034"/>
            <a:ext cx="1780768" cy="1726183"/>
          </a:xfrm>
          <a:prstGeom prst="rect">
            <a:avLst/>
          </a:prstGeom>
          <a:noFill/>
          <a:ln w="127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Graphik Regular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12661" y="2795517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raphik Regular"/>
              </a:rPr>
              <a:t>Test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Open sans"/>
              <a:ea typeface="+mn-ea"/>
              <a:cs typeface="+mn-cs"/>
              <a:sym typeface="Graphik Regular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185940" y="2795517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raphik Regular"/>
              </a:rPr>
              <a:t>Support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Open sans"/>
              <a:ea typeface="+mn-ea"/>
              <a:cs typeface="+mn-cs"/>
              <a:sym typeface="Graphik Regular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376649" y="4165683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raphik Regular"/>
              </a:rPr>
              <a:t>Data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Open sans"/>
              <a:ea typeface="+mn-ea"/>
              <a:cs typeface="+mn-cs"/>
              <a:sym typeface="Graphik Regular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694591" y="2807817"/>
            <a:ext cx="1656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raphik Regular"/>
              </a:rPr>
              <a:t>Process Métiers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Open sans"/>
              <a:ea typeface="+mn-ea"/>
              <a:cs typeface="+mn-cs"/>
              <a:sym typeface="Graphik Regular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982845" y="3108319"/>
            <a:ext cx="16164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Open sans"/>
                <a:ea typeface="+mn-ea"/>
                <a:cs typeface="+mn-cs"/>
                <a:sym typeface="Graphik Regular"/>
              </a:rPr>
              <a:t>- Tests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Open sans"/>
                <a:ea typeface="+mn-ea"/>
                <a:cs typeface="+mn-cs"/>
                <a:sym typeface="Graphik Regular"/>
              </a:rPr>
              <a:t>fonctionnels, non 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Open sans"/>
                <a:ea typeface="+mn-ea"/>
                <a:cs typeface="+mn-cs"/>
                <a:sym typeface="Graphik Regular"/>
              </a:rPr>
              <a:t>régression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Open sans"/>
                <a:ea typeface="+mn-ea"/>
                <a:cs typeface="+mn-cs"/>
                <a:sym typeface="Graphik Regular"/>
              </a:rPr>
              <a:t>- Cahiers de tests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Open sans"/>
              <a:ea typeface="+mn-ea"/>
              <a:cs typeface="+mn-cs"/>
              <a:sym typeface="Graphik Regular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Open sans"/>
                <a:ea typeface="+mn-ea"/>
                <a:cs typeface="+mn-cs"/>
                <a:sym typeface="Graphik Regular"/>
              </a:rPr>
              <a:t>- Automatisation,  scripts simples</a:t>
            </a:r>
          </a:p>
        </p:txBody>
      </p:sp>
      <p:sp>
        <p:nvSpPr>
          <p:cNvPr id="62" name="Rectangle 61"/>
          <p:cNvSpPr/>
          <p:nvPr/>
        </p:nvSpPr>
        <p:spPr>
          <a:xfrm>
            <a:off x="2714194" y="3108319"/>
            <a:ext cx="1912670" cy="1015663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Open sans"/>
                <a:ea typeface="+mn-ea"/>
                <a:cs typeface="+mn-cs"/>
                <a:sym typeface="Graphik Regular"/>
              </a:rPr>
              <a:t>- Support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Open sans"/>
                <a:ea typeface="+mn-ea"/>
                <a:cs typeface="+mn-cs"/>
                <a:sym typeface="Graphik Regular"/>
              </a:rPr>
              <a:t>applicatif 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Open sans"/>
                <a:ea typeface="+mn-ea"/>
                <a:cs typeface="+mn-cs"/>
                <a:sym typeface="Graphik Regular"/>
              </a:rPr>
              <a:t>Niveau 0, Niveau 1</a:t>
            </a:r>
          </a:p>
          <a:p>
            <a:pPr lvl="0" algn="ctr" hangingPunct="1">
              <a:buClr>
                <a:srgbClr val="660066"/>
              </a:buClr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Open sans"/>
                <a:ea typeface="+mn-ea"/>
                <a:cs typeface="+mn-cs"/>
                <a:sym typeface="Graphik Regular"/>
              </a:rPr>
              <a:t>- Support utilisateurs N0-N1 ; </a:t>
            </a:r>
            <a:r>
              <a:rPr lang="fr-FR" sz="1200" kern="1200" dirty="0">
                <a:solidFill>
                  <a:srgbClr val="000066"/>
                </a:solidFill>
                <a:latin typeface="Open sans"/>
              </a:rPr>
              <a:t>Helpdesk</a:t>
            </a:r>
            <a:endParaRPr kumimoji="0" lang="fr-FR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Open sans"/>
              <a:ea typeface="+mn-ea"/>
              <a:cs typeface="+mn-cs"/>
              <a:sym typeface="Graphik Regular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Open sans"/>
                <a:ea typeface="+mn-ea"/>
                <a:cs typeface="+mn-cs"/>
                <a:sym typeface="Graphik Regular"/>
              </a:rPr>
              <a:t>- Administration N0-N1</a:t>
            </a:r>
          </a:p>
        </p:txBody>
      </p:sp>
      <p:sp>
        <p:nvSpPr>
          <p:cNvPr id="64" name="Rectangle 63"/>
          <p:cNvSpPr/>
          <p:nvPr/>
        </p:nvSpPr>
        <p:spPr>
          <a:xfrm>
            <a:off x="863650" y="4439347"/>
            <a:ext cx="17726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hangingPunct="1">
              <a:buClr>
                <a:srgbClr val="660066"/>
              </a:buClr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Open sans"/>
                <a:ea typeface="+mn-ea"/>
                <a:cs typeface="+mn-cs"/>
                <a:sym typeface="Graphik Regular"/>
              </a:rPr>
              <a:t>- Préparation, mise en qualité</a:t>
            </a:r>
            <a:r>
              <a:rPr lang="fr-FR" sz="1200" kern="1200" dirty="0">
                <a:solidFill>
                  <a:srgbClr val="000066"/>
                </a:solidFill>
                <a:latin typeface="Open sans"/>
              </a:rPr>
              <a:t> </a:t>
            </a:r>
            <a:r>
              <a:rPr lang="fr-FR" sz="1200" kern="1200" dirty="0" smtClean="0">
                <a:solidFill>
                  <a:srgbClr val="000066"/>
                </a:solidFill>
                <a:latin typeface="Open sans"/>
              </a:rPr>
              <a:t>des données</a:t>
            </a:r>
            <a:endParaRPr kumimoji="0" lang="fr-FR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Open sans"/>
              <a:ea typeface="+mn-ea"/>
              <a:cs typeface="+mn-cs"/>
              <a:sym typeface="Graphik Regular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Open sans"/>
                <a:ea typeface="+mn-ea"/>
                <a:cs typeface="+mn-cs"/>
                <a:sym typeface="Graphik Regular"/>
              </a:rPr>
              <a:t>- Data Labelling (IA) : Annotation pour apprentissage (Machine Learning)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Graphik Regular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382714" y="3126417"/>
            <a:ext cx="22159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Tx/>
              <a:buFontTx/>
              <a:buChar char="-"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Open sans"/>
                <a:ea typeface="+mn-ea"/>
                <a:cs typeface="+mn-cs"/>
                <a:sym typeface="Graphik Regular"/>
              </a:rPr>
              <a:t>Back-office, Process métiers et admin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Tx/>
              <a:buFontTx/>
              <a:buChar char="-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Open sans"/>
                <a:ea typeface="+mn-ea"/>
                <a:cs typeface="+mn-cs"/>
                <a:sym typeface="Graphik Regular"/>
              </a:rPr>
              <a:t>R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Open sans"/>
                <a:ea typeface="+mn-ea"/>
                <a:cs typeface="+mn-cs"/>
                <a:sym typeface="Graphik Regular"/>
              </a:rPr>
              <a:t>èglementaire, KYC </a:t>
            </a:r>
            <a:b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Open sans"/>
                <a:ea typeface="+mn-ea"/>
                <a:cs typeface="+mn-cs"/>
                <a:sym typeface="Graphik Regular"/>
              </a:rPr>
            </a:b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Open sans"/>
                <a:ea typeface="+mn-ea"/>
                <a:cs typeface="+mn-cs"/>
                <a:sym typeface="Graphik Regular"/>
              </a:rPr>
              <a:t>(</a:t>
            </a:r>
            <a:r>
              <a: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Open sans"/>
                <a:ea typeface="+mn-ea"/>
                <a:cs typeface="+mn-cs"/>
                <a:sym typeface="Graphik Regular"/>
              </a:rPr>
              <a:t>Know Your Customer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Open sans"/>
                <a:ea typeface="+mn-ea"/>
                <a:cs typeface="+mn-cs"/>
                <a:sym typeface="Graphik Regular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Open sans"/>
                <a:ea typeface="+mn-ea"/>
                <a:cs typeface="+mn-cs"/>
                <a:sym typeface="Graphik Regular"/>
              </a:rPr>
              <a:t>- Conformité : saisie et fiabilisation données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Graphik Regular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82C358A-D71E-0642-9FF2-151D83F8CC63}"/>
              </a:ext>
            </a:extLst>
          </p:cNvPr>
          <p:cNvSpPr/>
          <p:nvPr/>
        </p:nvSpPr>
        <p:spPr>
          <a:xfrm>
            <a:off x="9032751" y="2769034"/>
            <a:ext cx="1664796" cy="1343640"/>
          </a:xfrm>
          <a:prstGeom prst="rect">
            <a:avLst/>
          </a:prstGeom>
          <a:noFill/>
          <a:ln w="127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Graphik Regular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951802" y="3089841"/>
            <a:ext cx="1780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Tx/>
              <a:buFontTx/>
              <a:buChar char="-"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Open sans"/>
                <a:ea typeface="+mn-ea"/>
                <a:cs typeface="+mn-cs"/>
                <a:sym typeface="Graphik Regular"/>
              </a:rPr>
              <a:t>Téléconseiller</a:t>
            </a:r>
          </a:p>
          <a:p>
            <a:pPr marL="171450" lvl="0" indent="-171450" algn="ctr" hangingPunct="1">
              <a:buClr>
                <a:srgbClr val="660066"/>
              </a:buClr>
              <a:buFontTx/>
              <a:buChar char="-"/>
              <a:defRPr/>
            </a:pPr>
            <a:r>
              <a:rPr lang="fr-FR" sz="1200" kern="1200" dirty="0">
                <a:solidFill>
                  <a:srgbClr val="000066"/>
                </a:solidFill>
                <a:latin typeface="Open sans"/>
              </a:rPr>
              <a:t>Back-office</a:t>
            </a:r>
            <a:endParaRPr kumimoji="0" lang="fr-FR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Open sans"/>
              <a:ea typeface="+mn-ea"/>
              <a:cs typeface="+mn-cs"/>
              <a:sym typeface="Graphik Regular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271693" y="4714850"/>
            <a:ext cx="6407800" cy="9266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raphik Regular"/>
              </a:rPr>
              <a:t>Et co-construction d’une offre de services pour répondre aux besoins de nos clients… 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Graphik Regular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129289" y="2807817"/>
            <a:ext cx="15151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raphik Regular"/>
              </a:rPr>
              <a:t>Relation Client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Open sans"/>
              <a:ea typeface="+mn-ea"/>
              <a:cs typeface="+mn-cs"/>
              <a:sym typeface="Graphik Regular"/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152889" y="6486127"/>
            <a:ext cx="5541701" cy="380503"/>
          </a:xfrm>
          <a:prstGeom prst="roundRect">
            <a:avLst>
              <a:gd name="adj" fmla="val 0"/>
            </a:avLst>
          </a:prstGeom>
          <a:solidFill>
            <a:srgbClr val="000066">
              <a:alpha val="8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sm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Helvetica"/>
                <a:sym typeface="Graphik Regular"/>
              </a:rPr>
              <a:t>WEB</a:t>
            </a:r>
            <a:r>
              <a:rPr kumimoji="0" lang="fr-FR" sz="1400" b="0" i="0" u="none" strike="noStrike" kern="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Helvetica"/>
                <a:sym typeface="Graphik Regular"/>
              </a:rPr>
              <a:t>, </a:t>
            </a:r>
            <a:r>
              <a:rPr kumimoji="0" lang="fr-FR" sz="1400" b="0" i="0" u="none" strike="noStrike" kern="0" cap="sm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Helvetica"/>
                <a:sym typeface="Graphik Regular"/>
              </a:rPr>
              <a:t>Cyber-sécurité et autres domaines IT </a:t>
            </a:r>
            <a:endParaRPr kumimoji="0" lang="fr-FR" sz="1400" b="0" i="0" u="none" strike="noStrike" kern="0" cap="sm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  <a:sym typeface="Graphik Regular"/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152890" y="6007137"/>
            <a:ext cx="5541701" cy="384006"/>
          </a:xfrm>
          <a:prstGeom prst="roundRect">
            <a:avLst>
              <a:gd name="adj" fmla="val 0"/>
            </a:avLst>
          </a:prstGeom>
          <a:solidFill>
            <a:srgbClr val="98016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sm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Helvetica"/>
                <a:sym typeface="Graphik Regular"/>
              </a:rPr>
              <a:t>Outils : ERP (SAP, Oracle), CRM (Salesforce), ServiceNow…</a:t>
            </a:r>
            <a:endParaRPr kumimoji="0" lang="fr-FR" sz="1400" b="0" i="0" u="none" strike="noStrike" kern="0" cap="sm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  <a:sym typeface="Graphik Regular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82C358A-D71E-0642-9FF2-151D83F8CC63}"/>
              </a:ext>
            </a:extLst>
          </p:cNvPr>
          <p:cNvSpPr/>
          <p:nvPr/>
        </p:nvSpPr>
        <p:spPr>
          <a:xfrm>
            <a:off x="2843983" y="4220790"/>
            <a:ext cx="1664796" cy="1343640"/>
          </a:xfrm>
          <a:prstGeom prst="rect">
            <a:avLst/>
          </a:prstGeom>
          <a:noFill/>
          <a:ln w="127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Graphik Regular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788620" y="4247273"/>
            <a:ext cx="1798889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7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raphik Regular"/>
              </a:rPr>
              <a:t>Assistance </a:t>
            </a:r>
            <a:r>
              <a:rPr kumimoji="0" lang="fr-FR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raphik Regular"/>
              </a:rPr>
              <a:t>PMO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raphik Regular"/>
              </a:rPr>
              <a:t>Cyber PMO</a:t>
            </a:r>
            <a:endParaRPr kumimoji="0" lang="fr-FR" sz="17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Graphik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34913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entagone 21"/>
          <p:cNvSpPr/>
          <p:nvPr/>
        </p:nvSpPr>
        <p:spPr>
          <a:xfrm>
            <a:off x="897676" y="1064569"/>
            <a:ext cx="2331000" cy="862969"/>
          </a:xfrm>
          <a:prstGeom prst="homePlate">
            <a:avLst/>
          </a:prstGeom>
          <a:solidFill>
            <a:srgbClr val="98016B">
              <a:alpha val="65098"/>
            </a:srgbClr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Graphik Regular"/>
              </a:rPr>
              <a:t>Recrutement</a:t>
            </a:r>
            <a:b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Graphik Regular"/>
              </a:rPr>
            </a:b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Graphik Regular"/>
              </a:rPr>
              <a:t>sur potentiel</a:t>
            </a: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Graphik Regular"/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2835564" y="1064569"/>
            <a:ext cx="2069211" cy="862969"/>
          </a:xfrm>
          <a:prstGeom prst="chevron">
            <a:avLst/>
          </a:prstGeom>
          <a:solidFill>
            <a:srgbClr val="98016B">
              <a:alpha val="74902"/>
            </a:srgbClr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Helvetica"/>
                <a:sym typeface="Graphik Regular"/>
              </a:rPr>
              <a:t>Intégration</a:t>
            </a:r>
          </a:p>
        </p:txBody>
      </p:sp>
      <p:sp>
        <p:nvSpPr>
          <p:cNvPr id="30" name="Chevron 29"/>
          <p:cNvSpPr/>
          <p:nvPr/>
        </p:nvSpPr>
        <p:spPr>
          <a:xfrm>
            <a:off x="4525819" y="1064569"/>
            <a:ext cx="2250338" cy="862969"/>
          </a:xfrm>
          <a:prstGeom prst="chevron">
            <a:avLst/>
          </a:prstGeom>
          <a:solidFill>
            <a:srgbClr val="98016B">
              <a:alpha val="85098"/>
            </a:srgbClr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lIns="72000" rtlCol="0" anchor="ctr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Graphik Regular"/>
              </a:rPr>
              <a:t>Transfert de compétences</a:t>
            </a:r>
          </a:p>
        </p:txBody>
      </p:sp>
      <p:sp>
        <p:nvSpPr>
          <p:cNvPr id="33" name="Rectangle à coins arrondis 32"/>
          <p:cNvSpPr/>
          <p:nvPr/>
        </p:nvSpPr>
        <p:spPr>
          <a:xfrm>
            <a:off x="3192404" y="2553566"/>
            <a:ext cx="1327965" cy="157355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 cap="flat" cmpd="sng" algn="ctr">
            <a:solidFill>
              <a:srgbClr val="98016B">
                <a:alpha val="74902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120650" marR="0" lvl="0" indent="-120650" algn="l" defTabSz="9144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phik Regular"/>
              </a:rPr>
              <a:t>Formation </a:t>
            </a:r>
            <a:r>
              <a:rPr kumimoji="0" lang="fr-FR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phik Regular"/>
              </a:rPr>
              <a:t>initiale : </a:t>
            </a:r>
            <a:endParaRPr kumimoji="0" lang="fr-FR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Graphik Regular"/>
            </a:endParaRPr>
          </a:p>
          <a:p>
            <a:pPr marL="120650" marR="0" lvl="0" indent="-120650" algn="l" defTabSz="9144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phik Regular"/>
              </a:rPr>
              <a:t>Savoir-être en entreprise</a:t>
            </a:r>
          </a:p>
          <a:p>
            <a:pPr marL="120650" marR="0" lvl="0" indent="-120650" algn="l" defTabSz="9144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phik Regular"/>
              </a:rPr>
              <a:t>1 semaine</a:t>
            </a:r>
          </a:p>
        </p:txBody>
      </p:sp>
      <p:sp>
        <p:nvSpPr>
          <p:cNvPr id="34" name="Rectangle à coins arrondis 33"/>
          <p:cNvSpPr/>
          <p:nvPr/>
        </p:nvSpPr>
        <p:spPr>
          <a:xfrm>
            <a:off x="4863016" y="2560357"/>
            <a:ext cx="1745591" cy="156615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 cap="flat" cmpd="sng" algn="ctr">
            <a:solidFill>
              <a:srgbClr val="98016B">
                <a:alpha val="85098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120650" marR="0" lvl="0" indent="-120650" algn="l" defTabSz="9144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phik Regular"/>
              </a:rPr>
              <a:t>Formation aux outils &amp; </a:t>
            </a:r>
            <a:r>
              <a:rPr kumimoji="0" lang="fr-FR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phik Regular"/>
              </a:rPr>
              <a:t>Process </a:t>
            </a:r>
            <a:r>
              <a:rPr kumimoji="0" lang="fr-FR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phik Regular"/>
              </a:rPr>
              <a:t>projet par l’équipe client, au poste de travail</a:t>
            </a:r>
          </a:p>
          <a:p>
            <a:pPr marL="120650" marR="0" lvl="0" indent="-120650" algn="l" defTabSz="9144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phik Regular"/>
              </a:rPr>
              <a:t>2 à 6 semaines</a:t>
            </a:r>
          </a:p>
        </p:txBody>
      </p:sp>
      <p:sp>
        <p:nvSpPr>
          <p:cNvPr id="35" name="Chevron 34"/>
          <p:cNvSpPr/>
          <p:nvPr/>
        </p:nvSpPr>
        <p:spPr>
          <a:xfrm>
            <a:off x="6383308" y="1064569"/>
            <a:ext cx="3276082" cy="862969"/>
          </a:xfrm>
          <a:prstGeom prst="chevron">
            <a:avLst/>
          </a:prstGeom>
          <a:solidFill>
            <a:srgbClr val="98016B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Graphik Regular"/>
              </a:rPr>
              <a:t>Travail sur prestation client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Graphik Regular"/>
              </a:rPr>
              <a:t>, avec 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Graphik Regular"/>
              </a:rPr>
              <a:t>un encadrant 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Graphik Regular"/>
              </a:rPr>
              <a:t>Acces – compagnonnage</a:t>
            </a: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Graphik Regular"/>
            </a:endParaRPr>
          </a:p>
        </p:txBody>
      </p:sp>
      <p:sp>
        <p:nvSpPr>
          <p:cNvPr id="36" name="Rectangle à coins arrondis 35"/>
          <p:cNvSpPr/>
          <p:nvPr/>
        </p:nvSpPr>
        <p:spPr>
          <a:xfrm>
            <a:off x="6904738" y="2560358"/>
            <a:ext cx="1854378" cy="98526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 cap="flat" cmpd="sng" algn="ctr">
            <a:solidFill>
              <a:srgbClr val="98016B"/>
            </a:solidFill>
            <a:prstDash val="solid"/>
          </a:ln>
          <a:effectLst/>
        </p:spPr>
        <p:txBody>
          <a:bodyPr rtlCol="0" anchor="ctr"/>
          <a:lstStyle/>
          <a:p>
            <a:pPr marL="120650" marR="0" lvl="0" indent="-120650" algn="l" defTabSz="9144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phik Regular"/>
              </a:rPr>
              <a:t>Spécialisation / extension des périmètres individuels sur prestation</a:t>
            </a:r>
          </a:p>
        </p:txBody>
      </p:sp>
      <p:cxnSp>
        <p:nvCxnSpPr>
          <p:cNvPr id="5" name="Connecteur droit 4"/>
          <p:cNvCxnSpPr>
            <a:cxnSpLocks/>
          </p:cNvCxnSpPr>
          <p:nvPr/>
        </p:nvCxnSpPr>
        <p:spPr>
          <a:xfrm>
            <a:off x="4691692" y="2560357"/>
            <a:ext cx="0" cy="156615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à coins arrondis 30"/>
          <p:cNvSpPr/>
          <p:nvPr/>
        </p:nvSpPr>
        <p:spPr>
          <a:xfrm>
            <a:off x="6904738" y="3623062"/>
            <a:ext cx="1854378" cy="50405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 cap="flat" cmpd="sng" algn="ctr">
            <a:solidFill>
              <a:srgbClr val="98016B"/>
            </a:solidFill>
            <a:prstDash val="solid"/>
          </a:ln>
          <a:effectLst/>
        </p:spPr>
        <p:txBody>
          <a:bodyPr rtlCol="0" anchor="ctr"/>
          <a:lstStyle/>
          <a:p>
            <a:pPr marL="120650" marR="0" lvl="0" indent="-120650" algn="l" defTabSz="9144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phik Regular"/>
              </a:rPr>
              <a:t>Filière métier Test, Support</a:t>
            </a:r>
            <a:r>
              <a:rPr kumimoji="0" lang="fr-FR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phik Regular"/>
              </a:rPr>
              <a:t>, Admin… </a:t>
            </a:r>
            <a:endParaRPr kumimoji="0" lang="fr-FR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Graphik Regular"/>
            </a:endParaRPr>
          </a:p>
        </p:txBody>
      </p:sp>
      <p:sp>
        <p:nvSpPr>
          <p:cNvPr id="37" name="Rectangle à coins arrondis 36"/>
          <p:cNvSpPr/>
          <p:nvPr/>
        </p:nvSpPr>
        <p:spPr>
          <a:xfrm>
            <a:off x="6923550" y="4226423"/>
            <a:ext cx="1854378" cy="49961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 cap="flat" cmpd="sng" algn="ctr">
            <a:solidFill>
              <a:srgbClr val="98016B"/>
            </a:solidFill>
            <a:prstDash val="solid"/>
          </a:ln>
          <a:effectLst/>
        </p:spPr>
        <p:txBody>
          <a:bodyPr rtlCol="0" anchor="ctr"/>
          <a:lstStyle/>
          <a:p>
            <a:pPr marL="120650" marR="0" lvl="0" indent="-120650" algn="l" defTabSz="9144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phik Regular"/>
              </a:rPr>
              <a:t>Coaching Emploi / Formation</a:t>
            </a:r>
          </a:p>
        </p:txBody>
      </p:sp>
      <p:sp>
        <p:nvSpPr>
          <p:cNvPr id="39" name="Rectangle à coins arrondis 38"/>
          <p:cNvSpPr/>
          <p:nvPr/>
        </p:nvSpPr>
        <p:spPr>
          <a:xfrm>
            <a:off x="758918" y="4901501"/>
            <a:ext cx="10169515" cy="1373509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</a:ln>
          <a:effectLst/>
        </p:spPr>
        <p:txBody>
          <a:bodyPr lIns="274320" rtlCol="0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phik Regular"/>
              </a:rPr>
              <a:t>Une filière de 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phik Regular"/>
              </a:rPr>
              <a:t>recrutement inclusive et 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phik Regular"/>
              </a:rPr>
              <a:t>co-construite, sur vos métiers en tension 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phik Regular"/>
              </a:rPr>
              <a:t>: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6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Graphik Regular"/>
            </a:endParaRPr>
          </a:p>
          <a:p>
            <a:pPr marL="285750" marR="0" lvl="1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phik Regular"/>
              </a:rPr>
              <a:t>Définition d’un parcours sur mesure vers des métiers de technicien : acquisition des compétences principales sur la prestation, complétées par des formations internes et externes</a:t>
            </a:r>
          </a:p>
          <a:p>
            <a:pPr marL="285750" marR="0" lvl="1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phik Regular"/>
              </a:rPr>
              <a:t>Des collaborateurs </a:t>
            </a: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phik Regular"/>
              </a:rPr>
              <a:t>Acces prêts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phik Regular"/>
              </a:rPr>
              <a:t>à être embauchés après 18/24 mois sur la prestation proposée</a:t>
            </a:r>
          </a:p>
          <a:p>
            <a:pPr marL="285750" marR="0" lvl="1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phik Regular"/>
              </a:rPr>
              <a:t>Des talents atypiques permettant de diversifier vos recrutements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2A47C5-F435-0642-A563-6FA0692E8470}"/>
              </a:ext>
            </a:extLst>
          </p:cNvPr>
          <p:cNvSpPr/>
          <p:nvPr/>
        </p:nvSpPr>
        <p:spPr>
          <a:xfrm>
            <a:off x="893572" y="2553566"/>
            <a:ext cx="2160630" cy="308478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98016B">
                <a:alpha val="65098"/>
              </a:srgb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40" tIns="0" rIns="0" bIns="0" numCol="1" spcCol="38100" rtlCol="0" anchor="ctr" anchorCtr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phik Regular"/>
              </a:rPr>
              <a:t>1 - Mise en situation</a:t>
            </a:r>
            <a:endParaRPr kumimoji="0" lang="fr-FR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Graphik Regular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90FC7F6-AD8E-4241-9EEB-5403ED651949}"/>
              </a:ext>
            </a:extLst>
          </p:cNvPr>
          <p:cNvSpPr/>
          <p:nvPr/>
        </p:nvSpPr>
        <p:spPr>
          <a:xfrm>
            <a:off x="893572" y="2936625"/>
            <a:ext cx="2164550" cy="308478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98016B">
                <a:alpha val="65098"/>
              </a:srgb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40" tIns="0" rIns="0" bIns="0" numCol="1" spcCol="38100" rtlCol="0" anchor="ctr" anchorCtr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phik Regular"/>
              </a:rPr>
              <a:t>2 - Entretien de motivation</a:t>
            </a:r>
            <a:endParaRPr kumimoji="0" lang="fr-FR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Graphik Regular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210115B-87A8-5D45-A474-050FA1330A58}"/>
              </a:ext>
            </a:extLst>
          </p:cNvPr>
          <p:cNvSpPr/>
          <p:nvPr/>
        </p:nvSpPr>
        <p:spPr>
          <a:xfrm>
            <a:off x="893571" y="3319685"/>
            <a:ext cx="2164553" cy="308478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98016B">
                <a:alpha val="65098"/>
              </a:srgb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40" tIns="0" rIns="0" bIns="0" numCol="1" spcCol="38100" rtlCol="0" anchor="ctr" anchorCtr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phik Regular"/>
              </a:rPr>
              <a:t>3 - Situation sociale</a:t>
            </a:r>
            <a:endParaRPr kumimoji="0" lang="fr-FR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Graphik Regular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800E29F-51DB-8348-8FF2-BF3FBC72E99A}"/>
              </a:ext>
            </a:extLst>
          </p:cNvPr>
          <p:cNvSpPr/>
          <p:nvPr/>
        </p:nvSpPr>
        <p:spPr>
          <a:xfrm>
            <a:off x="893571" y="3690387"/>
            <a:ext cx="2164553" cy="469421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98016B">
                <a:alpha val="65098"/>
              </a:srgb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40" tIns="0" rIns="0" bIns="0" numCol="1" spcCol="38100" rtlCol="0" anchor="ctr" anchorCtr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phik Regular"/>
              </a:rPr>
              <a:t>4 - Tests logique / français &amp;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phik Regular"/>
              </a:rPr>
              <a:t>      anglais</a:t>
            </a:r>
            <a:endParaRPr kumimoji="0" lang="fr-FR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Graphik Regular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889CA3-FAF5-F146-A785-B01A51488D8F}"/>
              </a:ext>
            </a:extLst>
          </p:cNvPr>
          <p:cNvSpPr/>
          <p:nvPr/>
        </p:nvSpPr>
        <p:spPr>
          <a:xfrm>
            <a:off x="9074060" y="2553566"/>
            <a:ext cx="1854373" cy="2176913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91440" tIns="0" rIns="0" bIns="0" numCol="1" spcCol="381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phik Regular"/>
              </a:rPr>
              <a:t>Sortie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phik Regular"/>
              </a:rPr>
              <a:t>Emploi / Formation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8F7FFAE-107B-3641-B397-15B5F3ECC91E}"/>
              </a:ext>
            </a:extLst>
          </p:cNvPr>
          <p:cNvSpPr txBox="1"/>
          <p:nvPr/>
        </p:nvSpPr>
        <p:spPr>
          <a:xfrm>
            <a:off x="883968" y="448557"/>
            <a:ext cx="10892396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Graphik Regular"/>
              </a:rPr>
              <a:t>Le parcours </a:t>
            </a: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Graphik Regular"/>
              </a:rPr>
              <a:t>innovant, de Compagnonnage, </a:t>
            </a: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Graphik Regular"/>
              </a:rPr>
              <a:t>proposé par Acces</a:t>
            </a:r>
          </a:p>
        </p:txBody>
      </p:sp>
      <p:cxnSp>
        <p:nvCxnSpPr>
          <p:cNvPr id="4" name="Connecteur droit 3"/>
          <p:cNvCxnSpPr/>
          <p:nvPr/>
        </p:nvCxnSpPr>
        <p:spPr>
          <a:xfrm>
            <a:off x="905989" y="5329382"/>
            <a:ext cx="0" cy="864524"/>
          </a:xfrm>
          <a:prstGeom prst="line">
            <a:avLst/>
          </a:prstGeom>
          <a:ln w="12700">
            <a:solidFill>
              <a:srgbClr val="00006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Flèche vers la droite 2">
            <a:extLst>
              <a:ext uri="{FF2B5EF4-FFF2-40B4-BE49-F238E27FC236}">
                <a16:creationId xmlns:a16="http://schemas.microsoft.com/office/drawing/2014/main" id="{6E50DCB2-5185-6748-93B2-0F90F5C8C707}"/>
              </a:ext>
            </a:extLst>
          </p:cNvPr>
          <p:cNvSpPr/>
          <p:nvPr/>
        </p:nvSpPr>
        <p:spPr>
          <a:xfrm>
            <a:off x="4583108" y="2009197"/>
            <a:ext cx="5076281" cy="385064"/>
          </a:xfrm>
          <a:prstGeom prst="rightArrow">
            <a:avLst>
              <a:gd name="adj1" fmla="val 100000"/>
              <a:gd name="adj2" fmla="val 70783"/>
            </a:avLst>
          </a:prstGeom>
          <a:solidFill>
            <a:srgbClr val="000066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rm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phik Regular"/>
              </a:rPr>
              <a:t>18 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phik Regular"/>
              </a:rPr>
              <a:t>– 24 </a:t>
            </a: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phik Regular"/>
              </a:rPr>
              <a:t>mois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Graphik Regular"/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3"/>
          <a:srcRect l="20254" t="1921" r="23634" b="55579"/>
          <a:stretch/>
        </p:blipFill>
        <p:spPr>
          <a:xfrm>
            <a:off x="119468" y="1064569"/>
            <a:ext cx="714919" cy="1148434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3"/>
          <a:srcRect l="20786" t="53884" r="20714" b="2208"/>
          <a:stretch/>
        </p:blipFill>
        <p:spPr>
          <a:xfrm>
            <a:off x="9830712" y="1349380"/>
            <a:ext cx="745342" cy="1186462"/>
          </a:xfrm>
          <a:prstGeom prst="rect">
            <a:avLst/>
          </a:prstGeom>
        </p:spPr>
      </p:pic>
      <p:sp>
        <p:nvSpPr>
          <p:cNvPr id="26" name="Rectangle à coins arrondis 25"/>
          <p:cNvSpPr/>
          <p:nvPr/>
        </p:nvSpPr>
        <p:spPr>
          <a:xfrm>
            <a:off x="3228675" y="4226423"/>
            <a:ext cx="3379931" cy="50405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 cap="flat" cmpd="sng" algn="ctr">
            <a:solidFill>
              <a:srgbClr val="98016B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>
                <a:srgbClr val="E1016B"/>
              </a:buClr>
              <a:defRPr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Accompagnement 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7355675-CA56-9B40-8DC5-E72AD23E47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46" y="5873695"/>
            <a:ext cx="2040729" cy="80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3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7355675-CA56-9B40-8DC5-E72AD23E47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63" y="382340"/>
            <a:ext cx="2040729" cy="802630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3442661" y="269925"/>
            <a:ext cx="7511665" cy="99993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raphik Regular"/>
              </a:rPr>
              <a:t>Donnez de l’impact à vos projets, avec des prestations </a:t>
            </a:r>
            <a:r>
              <a:rPr lang="fr-FR" sz="2800" b="1" dirty="0">
                <a:solidFill>
                  <a:srgbClr val="E1086B"/>
                </a:solidFill>
                <a:latin typeface="Arial"/>
              </a:rPr>
              <a:t>numériques responsables</a:t>
            </a:r>
          </a:p>
        </p:txBody>
      </p:sp>
      <p:sp>
        <p:nvSpPr>
          <p:cNvPr id="47" name="Créer une culture en milieu de travail plus saine pour l’ensemble des employé·e·s."/>
          <p:cNvSpPr txBox="1"/>
          <p:nvPr/>
        </p:nvSpPr>
        <p:spPr>
          <a:xfrm>
            <a:off x="4999629" y="1803608"/>
            <a:ext cx="2262525" cy="1107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>
            <a:lvl1pPr defTabSz="457200">
              <a:defRPr sz="1200"/>
            </a:lvl1pPr>
          </a:lstStyle>
          <a:p>
            <a:pPr marL="171450" marR="0" lvl="0" indent="-17145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Depuis notre Centre de Services à Saint-Denis (93), avec un dispositif flexible sur la taille et la durée.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Nos équipes peuvent aller de 3 à 20+ collaborateurs.</a:t>
            </a:r>
          </a:p>
        </p:txBody>
      </p:sp>
      <p:sp>
        <p:nvSpPr>
          <p:cNvPr id="49" name="Offrir des occasions à tous·tes les employé·e·s d’acquérir des connaissances sur l’inclusion et l’accessibilité."/>
          <p:cNvSpPr txBox="1"/>
          <p:nvPr/>
        </p:nvSpPr>
        <p:spPr>
          <a:xfrm>
            <a:off x="7771716" y="1803608"/>
            <a:ext cx="2135781" cy="738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>
            <a:lvl1pPr defTabSz="457200">
              <a:defRPr sz="1200"/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phik Regular"/>
              </a:rPr>
              <a:t>Des TJM de niveau nearshore, avec la possibilité d’une réduction de la </a:t>
            </a: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phik Regular"/>
              </a:rPr>
              <a:t>contribution </a:t>
            </a: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phik Regular"/>
              </a:rPr>
              <a:t>Agefiph (Entreprise Adaptée</a:t>
            </a: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phik Regular"/>
              </a:rPr>
              <a:t>).</a:t>
            </a:r>
            <a:endParaRPr kumimoji="0" lang="fr-FR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Graphik Regular"/>
            </a:endParaRPr>
          </a:p>
        </p:txBody>
      </p:sp>
      <p:sp>
        <p:nvSpPr>
          <p:cNvPr id="50" name="AUGMENTER…"/>
          <p:cNvSpPr txBox="1"/>
          <p:nvPr/>
        </p:nvSpPr>
        <p:spPr>
          <a:xfrm>
            <a:off x="7771716" y="1475146"/>
            <a:ext cx="2135781" cy="2498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E1086B"/>
                </a:solidFill>
                <a:effectLst/>
                <a:uLnTx/>
                <a:uFillTx/>
                <a:latin typeface="Arial" panose="020B0604020202020204" pitchFamily="34" charset="0"/>
                <a:ea typeface="Graphik Semibold"/>
                <a:cs typeface="Arial" panose="020B0604020202020204" pitchFamily="34" charset="0"/>
                <a:sym typeface="Graphik Semibold"/>
              </a:rPr>
              <a:t>Optimisez vos coûts</a:t>
            </a:r>
          </a:p>
        </p:txBody>
      </p:sp>
      <p:sp>
        <p:nvSpPr>
          <p:cNvPr id="54" name="ASSURER…"/>
          <p:cNvSpPr txBox="1"/>
          <p:nvPr/>
        </p:nvSpPr>
        <p:spPr>
          <a:xfrm>
            <a:off x="2556249" y="1475146"/>
            <a:ext cx="4743514" cy="2498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E1086B"/>
                </a:solidFill>
                <a:effectLst/>
                <a:uLnTx/>
                <a:uFillTx/>
                <a:latin typeface="Arial" panose="020B0604020202020204" pitchFamily="34" charset="0"/>
                <a:ea typeface="Graphik Semibold"/>
                <a:cs typeface="Arial" panose="020B0604020202020204" pitchFamily="34" charset="0"/>
                <a:sym typeface="Graphik Semibold"/>
              </a:rPr>
              <a:t>Bénéficiez de services de 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E1086B"/>
                </a:solidFill>
                <a:effectLst/>
                <a:uLnTx/>
                <a:uFillTx/>
                <a:latin typeface="Arial" panose="020B0604020202020204" pitchFamily="34" charset="0"/>
                <a:ea typeface="Graphik Semibold"/>
                <a:cs typeface="Arial" panose="020B0604020202020204" pitchFamily="34" charset="0"/>
                <a:sym typeface="Graphik Semibold"/>
              </a:rPr>
              <a:t>qualité, en 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E1086B"/>
                </a:solidFill>
                <a:effectLst/>
                <a:uLnTx/>
                <a:uFillTx/>
                <a:latin typeface="Arial" panose="020B0604020202020204" pitchFamily="34" charset="0"/>
                <a:ea typeface="Graphik Semibold"/>
                <a:cs typeface="Arial" panose="020B0604020202020204" pitchFamily="34" charset="0"/>
                <a:sym typeface="Graphik Semibold"/>
              </a:rPr>
              <a:t>proximité</a:t>
            </a:r>
          </a:p>
        </p:txBody>
      </p:sp>
      <p:sp>
        <p:nvSpPr>
          <p:cNvPr id="63" name="Rectangle"/>
          <p:cNvSpPr/>
          <p:nvPr/>
        </p:nvSpPr>
        <p:spPr>
          <a:xfrm>
            <a:off x="2309119" y="3523993"/>
            <a:ext cx="2452405" cy="1921767"/>
          </a:xfrm>
          <a:prstGeom prst="rect">
            <a:avLst/>
          </a:prstGeom>
          <a:solidFill>
            <a:srgbClr val="F0EDED">
              <a:satOff val="-9090"/>
              <a:lumOff val="6470"/>
            </a:srgbClr>
          </a:solidFill>
          <a:ln w="12700" cap="flat">
            <a:solidFill>
              <a:schemeClr val="tx1"/>
            </a:solidFill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raphik Regular"/>
              <a:sym typeface="Graphik Regular"/>
            </a:endParaRPr>
          </a:p>
        </p:txBody>
      </p:sp>
      <p:sp>
        <p:nvSpPr>
          <p:cNvPr id="66" name="Bénéficier aux collectivités, aux entreprises et aux territoires en aidant à la réinsertion."/>
          <p:cNvSpPr txBox="1"/>
          <p:nvPr/>
        </p:nvSpPr>
        <p:spPr>
          <a:xfrm>
            <a:off x="2585557" y="4257746"/>
            <a:ext cx="1986090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>
            <a:lvl1pPr defTabSz="457200">
              <a:defRPr sz="1200"/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phik Regular"/>
              </a:rPr>
              <a:t>Un impact social fort et mesurable, permettant le retour à l’emploi de personnes fragiles dans un dispositif encadré et </a:t>
            </a: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phik Regular"/>
              </a:rPr>
              <a:t>tremplin.</a:t>
            </a:r>
            <a:endParaRPr kumimoji="0" lang="fr-FR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Graphik Regular"/>
            </a:endParaRPr>
          </a:p>
        </p:txBody>
      </p:sp>
      <p:sp>
        <p:nvSpPr>
          <p:cNvPr id="67" name="CRÉER…"/>
          <p:cNvSpPr txBox="1"/>
          <p:nvPr/>
        </p:nvSpPr>
        <p:spPr>
          <a:xfrm>
            <a:off x="2570902" y="3651753"/>
            <a:ext cx="1928839" cy="5206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E1086B"/>
                </a:solidFill>
                <a:effectLst/>
                <a:uLnTx/>
                <a:uFillTx/>
                <a:latin typeface="Arial" panose="020B0604020202020204" pitchFamily="34" charset="0"/>
                <a:ea typeface="Graphik Semibold"/>
                <a:cs typeface="Arial" panose="020B0604020202020204" pitchFamily="34" charset="0"/>
                <a:sym typeface="Graphik Semibold"/>
              </a:rPr>
              <a:t>Renforcez votre engagement RSE</a:t>
            </a:r>
          </a:p>
        </p:txBody>
      </p:sp>
      <p:sp>
        <p:nvSpPr>
          <p:cNvPr id="69" name="Créer une culture en milieu de travail plus saine pour l’ensemble des employé·e·s."/>
          <p:cNvSpPr txBox="1"/>
          <p:nvPr/>
        </p:nvSpPr>
        <p:spPr>
          <a:xfrm>
            <a:off x="7771716" y="4257746"/>
            <a:ext cx="2135781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>
            <a:lvl1pPr defTabSz="457200">
              <a:defRPr sz="1200"/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phik Regular"/>
              </a:rPr>
              <a:t>Une filière de recrutement inclusive et co-construite, offrant la possibilité de recruter des talents </a:t>
            </a: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phik Regular"/>
              </a:rPr>
              <a:t>atypiques, à la fin de leur mission.</a:t>
            </a:r>
            <a:endParaRPr kumimoji="0" lang="fr-FR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Graphik Regular"/>
            </a:endParaRPr>
          </a:p>
        </p:txBody>
      </p:sp>
      <p:sp>
        <p:nvSpPr>
          <p:cNvPr id="70" name="TIRER PARTI…"/>
          <p:cNvSpPr txBox="1"/>
          <p:nvPr/>
        </p:nvSpPr>
        <p:spPr>
          <a:xfrm>
            <a:off x="7753244" y="3651753"/>
            <a:ext cx="2175967" cy="2498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E1086B"/>
                </a:solidFill>
                <a:effectLst/>
                <a:uLnTx/>
                <a:uFillTx/>
                <a:latin typeface="Arial" panose="020B0604020202020204" pitchFamily="34" charset="0"/>
                <a:ea typeface="Graphik Semibold"/>
                <a:cs typeface="Arial" panose="020B0604020202020204" pitchFamily="34" charset="0"/>
                <a:sym typeface="Graphik Semibold"/>
              </a:rPr>
              <a:t>Diversifiez vos talents</a:t>
            </a:r>
          </a:p>
        </p:txBody>
      </p:sp>
      <p:sp>
        <p:nvSpPr>
          <p:cNvPr id="71" name="Rectangle"/>
          <p:cNvSpPr/>
          <p:nvPr/>
        </p:nvSpPr>
        <p:spPr>
          <a:xfrm>
            <a:off x="4929492" y="3523993"/>
            <a:ext cx="2452405" cy="1921767"/>
          </a:xfrm>
          <a:prstGeom prst="rect">
            <a:avLst/>
          </a:prstGeom>
          <a:solidFill>
            <a:srgbClr val="F0EDED">
              <a:satOff val="-9090"/>
              <a:lumOff val="6470"/>
            </a:srgbClr>
          </a:solidFill>
          <a:ln w="12700" cap="flat">
            <a:solidFill>
              <a:schemeClr val="tx1"/>
            </a:solidFill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raphik Regular"/>
              <a:sym typeface="Graphik Regular"/>
            </a:endParaRPr>
          </a:p>
        </p:txBody>
      </p:sp>
      <p:sp>
        <p:nvSpPr>
          <p:cNvPr id="72" name="Créer une culture en milieu de travail plus saine pour l’ensemble des employé·e·s."/>
          <p:cNvSpPr txBox="1"/>
          <p:nvPr/>
        </p:nvSpPr>
        <p:spPr>
          <a:xfrm>
            <a:off x="5205930" y="4257746"/>
            <a:ext cx="2056224" cy="738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>
            <a:lvl1pPr defTabSz="457200">
              <a:defRPr sz="1200"/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phik Regular"/>
              </a:rPr>
              <a:t>Un supplément de sens, au quotidien, pour vos </a:t>
            </a: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phik Regular"/>
              </a:rPr>
              <a:t>collaborateurs ; </a:t>
            </a: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phik Regular"/>
              </a:rPr>
              <a:t>un engagement </a:t>
            </a: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phik Regular"/>
              </a:rPr>
              <a:t>renforcé.</a:t>
            </a:r>
            <a:endParaRPr kumimoji="0" lang="fr-FR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Graphik Regular"/>
            </a:endParaRPr>
          </a:p>
        </p:txBody>
      </p:sp>
      <p:sp>
        <p:nvSpPr>
          <p:cNvPr id="73" name="TIRER PARTI…"/>
          <p:cNvSpPr txBox="1"/>
          <p:nvPr/>
        </p:nvSpPr>
        <p:spPr>
          <a:xfrm>
            <a:off x="5191275" y="3651753"/>
            <a:ext cx="1928839" cy="5206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E1086B"/>
                </a:solidFill>
                <a:effectLst/>
                <a:uLnTx/>
                <a:uFillTx/>
                <a:latin typeface="Arial" panose="020B0604020202020204" pitchFamily="34" charset="0"/>
                <a:ea typeface="Graphik Semibold"/>
                <a:cs typeface="Arial" panose="020B0604020202020204" pitchFamily="34" charset="0"/>
                <a:sym typeface="Graphik Semibold"/>
              </a:rPr>
              <a:t>Développez votre marque employeur</a:t>
            </a:r>
          </a:p>
        </p:txBody>
      </p:sp>
      <p:sp>
        <p:nvSpPr>
          <p:cNvPr id="2" name="Organigramme : Processus 1"/>
          <p:cNvSpPr/>
          <p:nvPr/>
        </p:nvSpPr>
        <p:spPr>
          <a:xfrm>
            <a:off x="7620000" y="3523993"/>
            <a:ext cx="2438400" cy="1921767"/>
          </a:xfrm>
          <a:prstGeom prst="flowChartProcess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  <a:sym typeface="Graphik Regular"/>
            </a:endParaRPr>
          </a:p>
        </p:txBody>
      </p:sp>
      <p:sp>
        <p:nvSpPr>
          <p:cNvPr id="76" name="Organigramme : Processus 75"/>
          <p:cNvSpPr/>
          <p:nvPr/>
        </p:nvSpPr>
        <p:spPr>
          <a:xfrm>
            <a:off x="7620000" y="1355197"/>
            <a:ext cx="2438400" cy="1950905"/>
          </a:xfrm>
          <a:prstGeom prst="flowChartProcess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  <a:sym typeface="Graphik Regular"/>
            </a:endParaRPr>
          </a:p>
        </p:txBody>
      </p:sp>
      <p:sp>
        <p:nvSpPr>
          <p:cNvPr id="77" name="Organigramme : Processus 76"/>
          <p:cNvSpPr/>
          <p:nvPr/>
        </p:nvSpPr>
        <p:spPr>
          <a:xfrm>
            <a:off x="2329357" y="1355197"/>
            <a:ext cx="5052539" cy="1950905"/>
          </a:xfrm>
          <a:prstGeom prst="flowChartProcess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  <a:sym typeface="Graphik Regular"/>
            </a:endParaRPr>
          </a:p>
        </p:txBody>
      </p:sp>
      <p:pic>
        <p:nvPicPr>
          <p:cNvPr id="78" name="Picture 3" descr="A collage of a person&#10;&#10;Description automatically generated with medium confidence">
            <a:extLst>
              <a:ext uri="{FF2B5EF4-FFF2-40B4-BE49-F238E27FC236}">
                <a16:creationId xmlns:a16="http://schemas.microsoft.com/office/drawing/2014/main" id="{77480D43-E413-4DE3-9BF2-F31433C6AA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9603"/>
          <a:stretch/>
        </p:blipFill>
        <p:spPr>
          <a:xfrm>
            <a:off x="864019" y="5661835"/>
            <a:ext cx="10528764" cy="1181701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</p:pic>
      <p:sp>
        <p:nvSpPr>
          <p:cNvPr id="80" name="Créer une culture en milieu de travail plus saine pour l’ensemble des employé·e·s."/>
          <p:cNvSpPr txBox="1"/>
          <p:nvPr/>
        </p:nvSpPr>
        <p:spPr>
          <a:xfrm>
            <a:off x="2405271" y="1793084"/>
            <a:ext cx="2356254" cy="1477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>
            <a:lvl1pPr defTabSz="457200">
              <a:defRPr sz="1200"/>
            </a:lvl1pPr>
          </a:lstStyle>
          <a:p>
            <a:pPr marL="171450" marR="0" lvl="0" indent="-17145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phik Regular"/>
              </a:rPr>
              <a:t>Sur site client en Ile-de-France, une équipe de </a:t>
            </a: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phik Regular"/>
              </a:rPr>
              <a:t>3 à 5 salariés </a:t>
            </a: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phik Regular"/>
              </a:rPr>
              <a:t>et leur encadrant dédié, pour une durée minimum de 6 </a:t>
            </a: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phik Regular"/>
              </a:rPr>
              <a:t>mois.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Nos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équipes travaillent souvent en mode hybride.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phik Regular"/>
              </a:rPr>
              <a:t>Prestations possibles en français ou en anglais.</a:t>
            </a:r>
            <a:endParaRPr kumimoji="0" lang="fr-FR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Graphik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25688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49B0D6-FA22-7A4C-92B8-813F2FE72E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5786" y="417432"/>
            <a:ext cx="10046732" cy="429542"/>
          </a:xfrm>
        </p:spPr>
        <p:txBody>
          <a:bodyPr/>
          <a:lstStyle/>
          <a:p>
            <a:pPr marL="0" indent="0" algn="ctr">
              <a:buNone/>
            </a:pPr>
            <a:r>
              <a:rPr lang="fr-FR" sz="2600" dirty="0" smtClean="0">
                <a:solidFill>
                  <a:srgbClr val="000066"/>
                </a:solidFill>
              </a:rPr>
              <a:t>Des prestations de test à fort impact social</a:t>
            </a:r>
            <a:endParaRPr lang="fr-FR" sz="2600" dirty="0">
              <a:solidFill>
                <a:srgbClr val="000066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7B969A-E4FF-9645-B30A-69E7E4CF2C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82674" y="1297850"/>
            <a:ext cx="6515901" cy="3039565"/>
          </a:xfrm>
        </p:spPr>
        <p:txBody>
          <a:bodyPr>
            <a:noAutofit/>
          </a:bodyPr>
          <a:lstStyle/>
          <a:p>
            <a:pPr marL="0" indent="0" algn="just" defTabSz="815975" eaLnBrk="0">
              <a:lnSpc>
                <a:spcPct val="110000"/>
              </a:lnSpc>
              <a:spcBef>
                <a:spcPts val="300"/>
              </a:spcBef>
              <a:buClr>
                <a:srgbClr val="660066"/>
              </a:buClr>
              <a:buNone/>
              <a:defRPr/>
            </a:pPr>
            <a:r>
              <a:rPr lang="fr-FR" b="1" dirty="0">
                <a:solidFill>
                  <a:srgbClr val="000066"/>
                </a:solidFill>
              </a:rPr>
              <a:t>Expertise</a:t>
            </a:r>
            <a:endParaRPr lang="fr-FR" dirty="0">
              <a:solidFill>
                <a:srgbClr val="000066"/>
              </a:solidFill>
              <a:latin typeface="Arial"/>
              <a:ea typeface="Arial" pitchFamily="-105" charset="-52"/>
            </a:endParaRPr>
          </a:p>
          <a:p>
            <a:pPr marL="171450" indent="-171450" algn="just" defTabSz="815975" eaLnBrk="0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latin typeface="Arial"/>
                <a:ea typeface="Arial" pitchFamily="-105" charset="-52"/>
              </a:rPr>
              <a:t>Tests fonctionnels, tests de non régression, tests exploratoires</a:t>
            </a:r>
          </a:p>
          <a:p>
            <a:pPr marL="171450" indent="-171450" algn="just" defTabSz="815975" eaLnBrk="0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latin typeface="Arial"/>
                <a:ea typeface="Arial" pitchFamily="-105" charset="-52"/>
              </a:rPr>
              <a:t>Remontée, </a:t>
            </a:r>
            <a:r>
              <a:rPr lang="fr-FR" altLang="en-US" sz="1200" dirty="0">
                <a:latin typeface="Arial"/>
                <a:ea typeface="Arial" pitchFamily="-105" charset="-52"/>
              </a:rPr>
              <a:t>qualification, reproduction et suivi d‘anomalies</a:t>
            </a:r>
          </a:p>
          <a:p>
            <a:pPr marL="171450" indent="-171450" algn="just" defTabSz="815975" eaLnBrk="0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altLang="en-US" sz="1200" dirty="0">
                <a:latin typeface="Arial"/>
                <a:ea typeface="Arial" pitchFamily="-105" charset="-52"/>
              </a:rPr>
              <a:t>Création et suivi de campagnes de tests</a:t>
            </a:r>
          </a:p>
          <a:p>
            <a:pPr marL="171450" indent="-171450" algn="just" defTabSz="815975" eaLnBrk="0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latin typeface="Arial"/>
                <a:ea typeface="Arial" pitchFamily="-105" charset="-52"/>
              </a:rPr>
              <a:t>Automatisation : création de scripts simples, déclinaison de scripts existants, suivi des exécutions des scripts, enrichissement des cas de test</a:t>
            </a:r>
          </a:p>
          <a:p>
            <a:pPr marL="171450" indent="-171450" algn="just" defTabSz="815975" eaLnBrk="0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latin typeface="Arial"/>
                <a:ea typeface="Arial" pitchFamily="-105" charset="-52"/>
              </a:rPr>
              <a:t>Domaines : ERP, progiciels, web</a:t>
            </a:r>
          </a:p>
          <a:p>
            <a:pPr marL="171450" indent="-171450" algn="just" defTabSz="815975" eaLnBrk="0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latin typeface="Arial"/>
                <a:ea typeface="Arial" pitchFamily="-105" charset="-52"/>
              </a:rPr>
              <a:t>Outils utilisés :</a:t>
            </a:r>
          </a:p>
          <a:p>
            <a:pPr marL="723900" lvl="1" indent="-192088" algn="just" defTabSz="815975" eaLnBrk="0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fr-FR" sz="1200" dirty="0">
                <a:latin typeface="Arial"/>
                <a:ea typeface="Arial" pitchFamily="-105" charset="-52"/>
                <a:cs typeface="Arial" pitchFamily="34" charset="0"/>
              </a:rPr>
              <a:t>Gestion de tests : ALM, </a:t>
            </a:r>
            <a:r>
              <a:rPr lang="fr-FR" sz="1200" dirty="0" err="1">
                <a:latin typeface="Arial"/>
                <a:ea typeface="Arial" pitchFamily="-105" charset="-52"/>
                <a:cs typeface="Arial" pitchFamily="34" charset="0"/>
              </a:rPr>
              <a:t>Clearquest</a:t>
            </a:r>
            <a:endParaRPr lang="fr-FR" sz="1200" dirty="0">
              <a:latin typeface="Arial"/>
              <a:ea typeface="Arial" pitchFamily="-105" charset="-52"/>
              <a:cs typeface="Arial" pitchFamily="34" charset="0"/>
            </a:endParaRPr>
          </a:p>
          <a:p>
            <a:pPr marL="723900" lvl="1" indent="-192088" algn="just" defTabSz="815975" eaLnBrk="0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fr-FR" sz="1200" dirty="0" err="1">
                <a:latin typeface="Arial"/>
                <a:ea typeface="Arial" pitchFamily="-105" charset="-52"/>
                <a:cs typeface="Arial" pitchFamily="34" charset="0"/>
              </a:rPr>
              <a:t>Ticketing</a:t>
            </a:r>
            <a:r>
              <a:rPr lang="fr-FR" sz="1200" dirty="0">
                <a:latin typeface="Arial"/>
                <a:ea typeface="Arial" pitchFamily="-105" charset="-52"/>
                <a:cs typeface="Arial" pitchFamily="34" charset="0"/>
              </a:rPr>
              <a:t> : </a:t>
            </a:r>
            <a:r>
              <a:rPr lang="fr-FR" sz="1200" dirty="0" err="1">
                <a:latin typeface="Arial"/>
                <a:ea typeface="Arial" pitchFamily="-105" charset="-52"/>
                <a:cs typeface="Arial" pitchFamily="34" charset="0"/>
              </a:rPr>
              <a:t>Jira</a:t>
            </a:r>
            <a:r>
              <a:rPr lang="fr-FR" sz="1200" dirty="0">
                <a:latin typeface="Arial"/>
                <a:ea typeface="Arial" pitchFamily="-105" charset="-52"/>
                <a:cs typeface="Arial" pitchFamily="34" charset="0"/>
              </a:rPr>
              <a:t>, </a:t>
            </a:r>
            <a:r>
              <a:rPr lang="fr-FR" sz="1200" dirty="0" err="1">
                <a:latin typeface="Arial"/>
                <a:ea typeface="Arial" pitchFamily="-105" charset="-52"/>
                <a:cs typeface="Arial" pitchFamily="34" charset="0"/>
              </a:rPr>
              <a:t>Remedy</a:t>
            </a:r>
            <a:endParaRPr lang="fr-FR" sz="1200" dirty="0">
              <a:latin typeface="Arial"/>
              <a:ea typeface="Arial" pitchFamily="-105" charset="-52"/>
              <a:cs typeface="Arial" pitchFamily="34" charset="0"/>
            </a:endParaRPr>
          </a:p>
          <a:p>
            <a:pPr marL="723900" lvl="1" indent="-192088" algn="just" defTabSz="815975" eaLnBrk="0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fr-FR" sz="1200" dirty="0">
                <a:latin typeface="Arial"/>
                <a:ea typeface="Arial" pitchFamily="-105" charset="-52"/>
                <a:cs typeface="Arial" pitchFamily="34" charset="0"/>
              </a:rPr>
              <a:t>Automatisation : Tosca, UFT</a:t>
            </a:r>
          </a:p>
          <a:p>
            <a:pPr marL="285750" indent="-285750" algn="just" defTabSz="815975" eaLnBrk="0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latin typeface="Arial"/>
                <a:ea typeface="Arial" pitchFamily="-105" charset="-52"/>
              </a:rPr>
              <a:t>Phases d’intervention : recette et montées de version sur des cycles en V et en Agile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BD1C6B-1E02-0947-9EE0-DD7EE169898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01114" y="5288755"/>
            <a:ext cx="10140287" cy="5625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Clients</a:t>
            </a:r>
            <a:endParaRPr lang="fr-FR" sz="18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279A374-2227-394E-9B26-DDEA6CB3D8AF}"/>
              </a:ext>
            </a:extLst>
          </p:cNvPr>
          <p:cNvGrpSpPr/>
          <p:nvPr/>
        </p:nvGrpSpPr>
        <p:grpSpPr>
          <a:xfrm>
            <a:off x="2319643" y="5547372"/>
            <a:ext cx="1691642" cy="960958"/>
            <a:chOff x="3164767" y="4385671"/>
            <a:chExt cx="1691642" cy="960958"/>
          </a:xfrm>
        </p:grpSpPr>
        <p:sp>
          <p:nvSpPr>
            <p:cNvPr id="5" name="Rectangle à coins arrondis 10">
              <a:extLst>
                <a:ext uri="{FF2B5EF4-FFF2-40B4-BE49-F238E27FC236}">
                  <a16:creationId xmlns:a16="http://schemas.microsoft.com/office/drawing/2014/main" id="{AD1BA913-9A5A-404F-BD5C-15B95E68F1AD}"/>
                </a:ext>
              </a:extLst>
            </p:cNvPr>
            <p:cNvSpPr/>
            <p:nvPr/>
          </p:nvSpPr>
          <p:spPr>
            <a:xfrm>
              <a:off x="3164767" y="4974938"/>
              <a:ext cx="1691642" cy="371691"/>
            </a:xfrm>
            <a:prstGeom prst="roundRect">
              <a:avLst>
                <a:gd name="adj" fmla="val 5511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660066"/>
                </a:buClr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Graphik Regular"/>
                </a:rPr>
                <a:t>SAP </a:t>
              </a:r>
              <a:r>
                <a:rPr kumimoji="0" lang="fr-F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Graphik Regular"/>
                </a:rPr>
                <a:t>CRM / ISU</a:t>
              </a: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raphik Regular"/>
              </a:endParaRPr>
            </a:p>
          </p:txBody>
        </p:sp>
        <p:pic>
          <p:nvPicPr>
            <p:cNvPr id="6" name="Image 12">
              <a:extLst>
                <a:ext uri="{FF2B5EF4-FFF2-40B4-BE49-F238E27FC236}">
                  <a16:creationId xmlns:a16="http://schemas.microsoft.com/office/drawing/2014/main" id="{07EC050B-BFBF-354B-A187-EB04661ED3D1}"/>
                </a:ext>
              </a:extLst>
            </p:cNvPr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12470" y="4385671"/>
              <a:ext cx="596239" cy="600384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F1E85A3-CE35-5549-B93A-84F975B9573F}"/>
              </a:ext>
            </a:extLst>
          </p:cNvPr>
          <p:cNvGrpSpPr/>
          <p:nvPr/>
        </p:nvGrpSpPr>
        <p:grpSpPr>
          <a:xfrm>
            <a:off x="3986069" y="5456747"/>
            <a:ext cx="2074482" cy="1051583"/>
            <a:chOff x="7863606" y="4400823"/>
            <a:chExt cx="2074482" cy="1051583"/>
          </a:xfrm>
        </p:grpSpPr>
        <p:pic>
          <p:nvPicPr>
            <p:cNvPr id="8" name="Picture 2" descr="T:\Groupe ARES\Acces Inclusive Tech\1. Administratif\10 - Communication\logo Engie.jpg">
              <a:extLst>
                <a:ext uri="{FF2B5EF4-FFF2-40B4-BE49-F238E27FC236}">
                  <a16:creationId xmlns:a16="http://schemas.microsoft.com/office/drawing/2014/main" id="{E88C616C-FC77-9F4F-9703-9CC2C46AE3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0391" y="4400823"/>
              <a:ext cx="1280912" cy="437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à coins arrondis 19">
              <a:extLst>
                <a:ext uri="{FF2B5EF4-FFF2-40B4-BE49-F238E27FC236}">
                  <a16:creationId xmlns:a16="http://schemas.microsoft.com/office/drawing/2014/main" id="{C54A2814-E7C5-824A-8517-B977310EFB07}"/>
                </a:ext>
              </a:extLst>
            </p:cNvPr>
            <p:cNvSpPr/>
            <p:nvPr/>
          </p:nvSpPr>
          <p:spPr>
            <a:xfrm>
              <a:off x="7863606" y="4869161"/>
              <a:ext cx="2074482" cy="583245"/>
            </a:xfrm>
            <a:prstGeom prst="roundRect">
              <a:avLst>
                <a:gd name="adj" fmla="val 5511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660066"/>
                </a:buClr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Graphik Regular"/>
                </a:rPr>
                <a:t>SAP </a:t>
              </a:r>
              <a:r>
                <a:rPr kumimoji="0" lang="fr-F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Graphik Regular"/>
                </a:rPr>
                <a:t>FI/CO/BI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660066"/>
                </a:buClr>
                <a:buSzTx/>
                <a:buFontTx/>
                <a:buNone/>
                <a:tabLst/>
                <a:defRPr/>
              </a:pPr>
              <a:r>
                <a:rPr kumimoji="0" lang="fr-F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Graphik Regular"/>
                </a:rPr>
                <a:t>Migration S/4</a:t>
              </a:r>
              <a:r>
                <a:rPr kumimoji="0" lang="fr-FR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Graphik Regular"/>
                </a:rPr>
                <a:t> </a:t>
              </a:r>
              <a:r>
                <a:rPr kumimoji="0" lang="fr-F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Graphik Regular"/>
                </a:rPr>
                <a:t>HANA</a:t>
              </a: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raphik Regular"/>
              </a:endParaRPr>
            </a:p>
          </p:txBody>
        </p:sp>
      </p:grpSp>
      <p:pic>
        <p:nvPicPr>
          <p:cNvPr id="22" name="Picture 5">
            <a:extLst>
              <a:ext uri="{FF2B5EF4-FFF2-40B4-BE49-F238E27FC236}">
                <a16:creationId xmlns:a16="http://schemas.microsoft.com/office/drawing/2014/main" id="{1CB51138-7A3F-794B-8459-725B32E9EC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226" y="437903"/>
            <a:ext cx="1459117" cy="624261"/>
          </a:xfrm>
          <a:prstGeom prst="rect">
            <a:avLst/>
          </a:prstGeom>
        </p:spPr>
      </p:pic>
      <p:pic>
        <p:nvPicPr>
          <p:cNvPr id="23" name="Picture 5" descr="Logo&#10;&#10;Description automatically generated">
            <a:extLst>
              <a:ext uri="{FF2B5EF4-FFF2-40B4-BE49-F238E27FC236}">
                <a16:creationId xmlns:a16="http://schemas.microsoft.com/office/drawing/2014/main" id="{99744DCF-D831-FB47-96C4-A72C8C0019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166" y="306408"/>
            <a:ext cx="871504" cy="792806"/>
          </a:xfrm>
          <a:prstGeom prst="ellipse">
            <a:avLst/>
          </a:prstGeom>
        </p:spPr>
      </p:pic>
      <p:pic>
        <p:nvPicPr>
          <p:cNvPr id="24" name="Picture 8" descr="Logo&#10;&#10;Description automatically generated">
            <a:extLst>
              <a:ext uri="{FF2B5EF4-FFF2-40B4-BE49-F238E27FC236}">
                <a16:creationId xmlns:a16="http://schemas.microsoft.com/office/drawing/2014/main" id="{92333A14-BDF8-1B49-9DA3-0641D49832C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2" r="2983" b="2932"/>
          <a:stretch/>
        </p:blipFill>
        <p:spPr>
          <a:xfrm>
            <a:off x="10284065" y="309917"/>
            <a:ext cx="856774" cy="785787"/>
          </a:xfrm>
          <a:prstGeom prst="ellipse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980" y="5690990"/>
            <a:ext cx="1125690" cy="204032"/>
          </a:xfrm>
          <a:prstGeom prst="rect">
            <a:avLst/>
          </a:prstGeom>
        </p:spPr>
      </p:pic>
      <p:sp>
        <p:nvSpPr>
          <p:cNvPr id="27" name="Rectangle à coins arrondis 19">
            <a:extLst>
              <a:ext uri="{FF2B5EF4-FFF2-40B4-BE49-F238E27FC236}">
                <a16:creationId xmlns:a16="http://schemas.microsoft.com/office/drawing/2014/main" id="{C54A2814-E7C5-824A-8517-B977310EFB07}"/>
              </a:ext>
            </a:extLst>
          </p:cNvPr>
          <p:cNvSpPr/>
          <p:nvPr/>
        </p:nvSpPr>
        <p:spPr>
          <a:xfrm>
            <a:off x="8668289" y="5942763"/>
            <a:ext cx="2074482" cy="583245"/>
          </a:xfrm>
          <a:prstGeom prst="roundRect">
            <a:avLst>
              <a:gd name="adj" fmla="val 5511"/>
            </a:avLst>
          </a:prstGeom>
          <a:solidFill>
            <a:srgbClr val="FFFFFF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660066"/>
              </a:buClr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raphik Regular"/>
              </a:rPr>
              <a:t>SAP MM/FI/SD</a:t>
            </a:r>
            <a:b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raphik Regular"/>
              </a:rPr>
            </a:b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raphik Regular"/>
              </a:rPr>
              <a:t>Migration S/4 HANA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1" y="5581450"/>
            <a:ext cx="1581239" cy="419123"/>
          </a:xfrm>
          <a:prstGeom prst="rect">
            <a:avLst/>
          </a:prstGeom>
        </p:spPr>
      </p:pic>
      <p:pic>
        <p:nvPicPr>
          <p:cNvPr id="25" name="Picture 3" descr="A collage of a person&#10;&#10;Description automatically generated with medium confidence">
            <a:extLst>
              <a:ext uri="{FF2B5EF4-FFF2-40B4-BE49-F238E27FC236}">
                <a16:creationId xmlns:a16="http://schemas.microsoft.com/office/drawing/2014/main" id="{77480D43-E413-4DE3-9BF2-F31433C6AA6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9603"/>
          <a:stretch/>
        </p:blipFill>
        <p:spPr>
          <a:xfrm>
            <a:off x="635786" y="4122909"/>
            <a:ext cx="10528764" cy="1181701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2429" y="5677039"/>
            <a:ext cx="1464510" cy="571356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7672404" y="1252048"/>
            <a:ext cx="3492146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raphik Regular"/>
              </a:rPr>
              <a:t>Dispositif</a:t>
            </a:r>
          </a:p>
          <a:p>
            <a:pPr marL="0" marR="0" lvl="0" indent="0" algn="l" defTabSz="9144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Tx/>
              <a:buFontTx/>
              <a:buNone/>
              <a:tabLst/>
              <a:defRPr/>
            </a:pPr>
            <a:endParaRPr kumimoji="0" lang="fr-FR" sz="13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  <a:sym typeface="Graphik Regular"/>
            </a:endParaRPr>
          </a:p>
          <a:p>
            <a:pPr marL="177800" marR="0" lvl="0" indent="-177800" algn="l" defTabSz="9144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raphik Regular"/>
              </a:rPr>
              <a:t>Sur site Client, en Ile-de-France :</a:t>
            </a:r>
          </a:p>
          <a:p>
            <a:pPr marL="531813" marR="0" lvl="1" indent="-176213" algn="l" defTabSz="9144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raphik Regular"/>
              </a:rPr>
              <a:t>3 à 5 collaborateurs en 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raphik Regular"/>
              </a:rPr>
              <a:t>parcours Acces + 1 manager Acces dédié</a:t>
            </a:r>
          </a:p>
          <a:p>
            <a:pPr marL="531813" marR="0" lvl="1" indent="-176213" algn="l" defTabSz="9144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raphik Regular"/>
              </a:rPr>
              <a:t>Durée de 6 mois minimum</a:t>
            </a:r>
          </a:p>
          <a:p>
            <a:pPr marL="355600" marR="0" lvl="1" indent="0" algn="l" defTabSz="9144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Graphik Regular"/>
            </a:endParaRPr>
          </a:p>
          <a:p>
            <a:pPr marL="177800" marR="0" lvl="0" indent="-177800" algn="l" defTabSz="9144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raphik Regular"/>
              </a:rPr>
              <a:t>Depuis notre Centre de services en Seine-Saint-Denis (93), avec un dispositif flexible en taille et durée</a:t>
            </a:r>
          </a:p>
          <a:p>
            <a:pPr marL="177800" marR="0" lvl="0" indent="-177800" algn="l" defTabSz="9144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Graphik Regular"/>
            </a:endParaRPr>
          </a:p>
          <a:p>
            <a:pPr marL="177800" marR="0" lvl="0" indent="-177800" algn="l" defTabSz="9144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raphik Regular"/>
              </a:rPr>
              <a:t>En mode hybride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Graphik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62722385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0">
            <a:extLst>
              <a:ext uri="{FF2B5EF4-FFF2-40B4-BE49-F238E27FC236}">
                <a16:creationId xmlns:a16="http://schemas.microsoft.com/office/drawing/2014/main" id="{0B8CC992-6A3E-F046-AD04-8DE11D58BA30}"/>
              </a:ext>
            </a:extLst>
          </p:cNvPr>
          <p:cNvSpPr/>
          <p:nvPr/>
        </p:nvSpPr>
        <p:spPr>
          <a:xfrm>
            <a:off x="308670" y="1330886"/>
            <a:ext cx="11369524" cy="490532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 cap="flat" cmpd="sng" algn="ctr">
            <a:solidFill>
              <a:srgbClr val="98016B"/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16B"/>
              </a:buClr>
              <a:buSzTx/>
              <a:buFontTx/>
              <a:buNone/>
              <a:tabLst/>
              <a:defRPr/>
            </a:pPr>
            <a:r>
              <a:rPr kumimoji="0" lang="fr-FR" sz="1400" b="1" i="0" u="sng" strike="noStrike" kern="0" cap="none" spc="0" normalizeH="0" baseline="0" noProof="0" dirty="0">
                <a:ln>
                  <a:noFill/>
                </a:ln>
                <a:solidFill>
                  <a:srgbClr val="E1086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Projet : SIMM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SAP </a:t>
            </a:r>
            <a:r>
              <a:rPr kumimoji="0" lang="fr-F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CRM / ISU, gérant les offres et la facturation des 28 millions de clients particuliers d’EDF (SIMM)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Dispositif Acces: 3 collaborateurs en parcours + 1 Manager </a:t>
            </a:r>
            <a:r>
              <a:rPr kumimoji="0" lang="fr-FR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opérationnel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Contexte projet en mode agile, avec 4 </a:t>
            </a:r>
            <a:r>
              <a:rPr kumimoji="0" lang="fr-FR" alt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squads</a:t>
            </a:r>
            <a:endParaRPr kumimoji="0" lang="fr-FR" alt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8016B"/>
              </a:buClr>
              <a:buSzTx/>
              <a:buFontTx/>
              <a:buNone/>
              <a:tabLst/>
              <a:defRPr/>
            </a:pPr>
            <a:r>
              <a:rPr kumimoji="0" lang="fr-FR" altLang="en-US" sz="1400" b="1" i="0" u="sng" strike="noStrike" kern="0" cap="none" spc="0" normalizeH="0" baseline="0" noProof="0" dirty="0">
                <a:ln>
                  <a:noFill/>
                </a:ln>
                <a:solidFill>
                  <a:srgbClr val="E1086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Activités Acces </a:t>
            </a:r>
            <a:r>
              <a:rPr kumimoji="0" lang="fr-FR" altLang="en-US" sz="1400" b="1" i="0" u="sng" strike="noStrike" kern="0" cap="none" spc="0" normalizeH="0" baseline="0" noProof="0" dirty="0" smtClean="0">
                <a:ln>
                  <a:noFill/>
                </a:ln>
                <a:solidFill>
                  <a:srgbClr val="E1086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endParaRPr kumimoji="0" lang="fr-FR" altLang="en-US" sz="1400" b="1" i="0" u="sng" strike="noStrike" kern="0" cap="none" spc="0" normalizeH="0" baseline="0" noProof="0" dirty="0">
              <a:ln>
                <a:noFill/>
              </a:ln>
              <a:solidFill>
                <a:srgbClr val="9801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Exécution des tests fonctionnels et de non régression sur les processus clés et avec les interfaces externes (distributeurs et web services contact client), en manuel et automatique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Reproduction et qualification d‘anomalies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Validation des environnements projets, avant recette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Coordination et préparation des jeux de données homologués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Intégration au sein de </a:t>
            </a:r>
            <a:r>
              <a:rPr kumimoji="0" lang="fr-FR" alt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squa</a:t>
            </a:r>
            <a:r>
              <a:rPr kumimoji="0" lang="fr-F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  <a:r>
              <a:rPr kumimoji="0" lang="fr-F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sur des chantiers ponctuels d’analyses de </a:t>
            </a:r>
            <a:r>
              <a:rPr kumimoji="0" lang="fr-FR" alt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SFDs</a:t>
            </a:r>
            <a:r>
              <a:rPr kumimoji="0" lang="fr-FR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(Spécifications fonctionnelles détaillées), </a:t>
            </a:r>
            <a:r>
              <a:rPr kumimoji="0" lang="fr-F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conceptions de cas de tests et déroulement de </a:t>
            </a:r>
            <a:r>
              <a:rPr kumimoji="0" lang="fr-FR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fr-FR" altLang="en-US" sz="1400" b="1" i="0" u="sng" strike="noStrike" kern="0" cap="none" spc="0" normalizeH="0" baseline="0" noProof="0" dirty="0">
                <a:ln>
                  <a:noFill/>
                </a:ln>
                <a:solidFill>
                  <a:srgbClr val="E1086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Outils utilisés : </a:t>
            </a:r>
            <a:endParaRPr kumimoji="0" lang="fr-FR" altLang="en-US" sz="1400" b="1" i="0" u="sng" strike="noStrike" kern="0" cap="none" spc="0" normalizeH="0" baseline="0" noProof="0" dirty="0" smtClean="0">
              <a:ln>
                <a:noFill/>
              </a:ln>
              <a:solidFill>
                <a:srgbClr val="E1086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Jira</a:t>
            </a:r>
            <a:r>
              <a:rPr kumimoji="0" lang="fr-FR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UFT, Confluence, </a:t>
            </a:r>
            <a:r>
              <a:rPr kumimoji="0" lang="fr-FR" alt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SoapUI</a:t>
            </a:r>
            <a:endParaRPr kumimoji="0" lang="fr-FR" alt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endParaRPr kumimoji="0" lang="fr-FR" altLang="en-US" sz="1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8016B"/>
              </a:buClr>
              <a:buSzTx/>
              <a:buFontTx/>
              <a:buNone/>
              <a:tabLst/>
              <a:defRPr/>
            </a:pPr>
            <a:r>
              <a:rPr kumimoji="0" lang="fr-FR" altLang="en-US" sz="1400" b="1" i="0" u="sng" strike="noStrike" kern="0" cap="none" spc="0" normalizeH="0" baseline="0" noProof="0" dirty="0">
                <a:ln>
                  <a:noFill/>
                </a:ln>
                <a:solidFill>
                  <a:srgbClr val="E1086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Résultats obtenus </a:t>
            </a:r>
            <a:r>
              <a:rPr kumimoji="0" lang="fr-FR" altLang="en-US" sz="1400" b="1" i="0" u="sng" strike="noStrike" kern="0" cap="none" spc="0" normalizeH="0" baseline="0" noProof="0" dirty="0" smtClean="0">
                <a:ln>
                  <a:noFill/>
                </a:ln>
                <a:solidFill>
                  <a:srgbClr val="E1086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endParaRPr kumimoji="0" lang="fr-FR" altLang="en-US" sz="1400" b="1" i="0" u="sng" strike="noStrike" kern="0" cap="none" spc="0" normalizeH="0" baseline="0" noProof="0" dirty="0">
              <a:ln>
                <a:noFill/>
              </a:ln>
              <a:solidFill>
                <a:srgbClr val="E1086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Bilan annuel cycles </a:t>
            </a:r>
            <a:r>
              <a:rPr kumimoji="0" lang="fr-F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AGILE </a:t>
            </a:r>
            <a:r>
              <a:rPr kumimoji="0" lang="fr-FR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641350" marR="0" lvl="3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 sein de </a:t>
            </a:r>
            <a:r>
              <a:rPr kumimoji="0" lang="fr-F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55</a:t>
            </a:r>
            <a:r>
              <a:rPr kumimoji="0" lang="fr-FR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User Stories, exécution de 360 tests</a:t>
            </a:r>
          </a:p>
          <a:p>
            <a:pPr marL="6413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validations d’environnements : 126 exécutions</a:t>
            </a:r>
            <a:endParaRPr kumimoji="0" lang="fr-FR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Tests automatisés : 1 lancement hebdomadaire de TNR, R</a:t>
            </a:r>
            <a:r>
              <a:rPr kumimoji="0" lang="fr-F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eporting </a:t>
            </a:r>
            <a:r>
              <a:rPr kumimoji="0" lang="fr-FR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suivi et report </a:t>
            </a:r>
            <a:r>
              <a:rPr kumimoji="0" lang="fr-F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d’anomalies</a:t>
            </a:r>
            <a:endParaRPr kumimoji="0" lang="fr-FR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1016B"/>
              </a:buClr>
              <a:buSzTx/>
              <a:buFontTx/>
              <a:buNone/>
              <a:tabLst/>
              <a:defRPr/>
            </a:pPr>
            <a:endParaRPr kumimoji="0" lang="fr-FR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76D83569-072B-4243-A1BD-E624C747D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670" y="242337"/>
            <a:ext cx="11369524" cy="898103"/>
          </a:xfrm>
          <a:prstGeom prst="rect">
            <a:avLst/>
          </a:prstGeom>
          <a:solidFill>
            <a:srgbClr val="FFFFFF"/>
          </a:solidFill>
          <a:ln w="12700">
            <a:solidFill>
              <a:srgbClr val="98016B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Tests fonctionnels / SAP </a:t>
            </a:r>
          </a:p>
        </p:txBody>
      </p:sp>
      <p:pic>
        <p:nvPicPr>
          <p:cNvPr id="19" name="Image 13">
            <a:extLst>
              <a:ext uri="{FF2B5EF4-FFF2-40B4-BE49-F238E27FC236}">
                <a16:creationId xmlns:a16="http://schemas.microsoft.com/office/drawing/2014/main" id="{10804FD3-0BD7-BA4C-A584-E4A53BDF45C5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564" y="346279"/>
            <a:ext cx="660705" cy="59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4093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Master layouts_Warm colour palette ">
  <a:themeElements>
    <a:clrScheme name="Master layouts_Warm colour palette ">
      <a:dk1>
        <a:srgbClr val="000000"/>
      </a:dk1>
      <a:lt1>
        <a:srgbClr val="EB145B"/>
      </a:lt1>
      <a:dk2>
        <a:srgbClr val="A7A7A7"/>
      </a:dk2>
      <a:lt2>
        <a:srgbClr val="535353"/>
      </a:lt2>
      <a:accent1>
        <a:srgbClr val="EB145B"/>
      </a:accent1>
      <a:accent2>
        <a:srgbClr val="FF7900"/>
      </a:accent2>
      <a:accent3>
        <a:srgbClr val="AE1F4C"/>
      </a:accent3>
      <a:accent4>
        <a:srgbClr val="15363F"/>
      </a:accent4>
      <a:accent5>
        <a:srgbClr val="F0EDED"/>
      </a:accent5>
      <a:accent6>
        <a:srgbClr val="840B33"/>
      </a:accent6>
      <a:hlink>
        <a:srgbClr val="0000FF"/>
      </a:hlink>
      <a:folHlink>
        <a:srgbClr val="FF00FF"/>
      </a:folHlink>
    </a:clrScheme>
    <a:fontScheme name="Master layouts_Warm colour palette 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Master layouts_Warm colour palette 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>
            <a:satOff val="-9090"/>
            <a:lumOff val="6470"/>
          </a:schemeClr>
        </a:solidFill>
        <a:ln w="12700" cap="flat">
          <a:solidFill>
            <a:schemeClr val="accent2">
              <a:hueOff val="-2897072"/>
              <a:satOff val="-15686"/>
            </a:schemeClr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raphik Regular"/>
            <a:ea typeface="Graphik Regular"/>
            <a:cs typeface="Graphik Regular"/>
            <a:sym typeface="Graphik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2">
              <a:hueOff val="-2897072"/>
              <a:satOff val="-15686"/>
            </a:schemeClr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raphik Regular"/>
            <a:ea typeface="Graphik Regular"/>
            <a:cs typeface="Graphik Regular"/>
            <a:sym typeface="Graphik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Ares 2016 Colors">
      <a:dk1>
        <a:srgbClr val="2A4C72"/>
      </a:dk1>
      <a:lt1>
        <a:srgbClr val="FFFFFF"/>
      </a:lt1>
      <a:dk2>
        <a:srgbClr val="FF721A"/>
      </a:dk2>
      <a:lt2>
        <a:srgbClr val="FF562B"/>
      </a:lt2>
      <a:accent1>
        <a:srgbClr val="6CD17C"/>
      </a:accent1>
      <a:accent2>
        <a:srgbClr val="50CEFF"/>
      </a:accent2>
      <a:accent3>
        <a:srgbClr val="A98D61"/>
      </a:accent3>
      <a:accent4>
        <a:srgbClr val="CED839"/>
      </a:accent4>
      <a:accent5>
        <a:srgbClr val="C00000"/>
      </a:accent5>
      <a:accent6>
        <a:srgbClr val="000000"/>
      </a:accent6>
      <a:hlink>
        <a:srgbClr val="2A4C72"/>
      </a:hlink>
      <a:folHlink>
        <a:srgbClr val="A5A5A5"/>
      </a:folHlink>
    </a:clrScheme>
    <a:fontScheme name="Ares 2016">
      <a:majorFont>
        <a:latin typeface="ITC Lubalin Graph Std Book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Master layouts_Warm colour palette ">
  <a:themeElements>
    <a:clrScheme name="Master layouts_Warm colour palette ">
      <a:dk1>
        <a:srgbClr val="000000"/>
      </a:dk1>
      <a:lt1>
        <a:srgbClr val="EB145B"/>
      </a:lt1>
      <a:dk2>
        <a:srgbClr val="A7A7A7"/>
      </a:dk2>
      <a:lt2>
        <a:srgbClr val="535353"/>
      </a:lt2>
      <a:accent1>
        <a:srgbClr val="EB145B"/>
      </a:accent1>
      <a:accent2>
        <a:srgbClr val="FF7900"/>
      </a:accent2>
      <a:accent3>
        <a:srgbClr val="AE1F4C"/>
      </a:accent3>
      <a:accent4>
        <a:srgbClr val="15363F"/>
      </a:accent4>
      <a:accent5>
        <a:srgbClr val="F0EDED"/>
      </a:accent5>
      <a:accent6>
        <a:srgbClr val="840B33"/>
      </a:accent6>
      <a:hlink>
        <a:srgbClr val="0000FF"/>
      </a:hlink>
      <a:folHlink>
        <a:srgbClr val="FF00FF"/>
      </a:folHlink>
    </a:clrScheme>
    <a:fontScheme name="Master layouts_Warm colour palette 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Master layouts_Warm colour palette 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>
            <a:satOff val="-9090"/>
            <a:lumOff val="6470"/>
          </a:schemeClr>
        </a:solidFill>
        <a:ln w="12700" cap="flat">
          <a:solidFill>
            <a:schemeClr val="accent2">
              <a:hueOff val="-2897072"/>
              <a:satOff val="-15686"/>
            </a:schemeClr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raphik Regular"/>
            <a:ea typeface="Graphik Regular"/>
            <a:cs typeface="Graphik Regular"/>
            <a:sym typeface="Graphik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2">
              <a:hueOff val="-2897072"/>
              <a:satOff val="-15686"/>
            </a:schemeClr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raphik Regular"/>
            <a:ea typeface="Graphik Regular"/>
            <a:cs typeface="Graphik Regular"/>
            <a:sym typeface="Graphik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aster layouts_Warm colour palette ">
  <a:themeElements>
    <a:clrScheme name="Master layouts_Warm colour palette 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B145B"/>
      </a:accent1>
      <a:accent2>
        <a:srgbClr val="FF7900"/>
      </a:accent2>
      <a:accent3>
        <a:srgbClr val="AE1F4C"/>
      </a:accent3>
      <a:accent4>
        <a:srgbClr val="15363F"/>
      </a:accent4>
      <a:accent5>
        <a:srgbClr val="F0EDED"/>
      </a:accent5>
      <a:accent6>
        <a:srgbClr val="840B33"/>
      </a:accent6>
      <a:hlink>
        <a:srgbClr val="0000FF"/>
      </a:hlink>
      <a:folHlink>
        <a:srgbClr val="FF00FF"/>
      </a:folHlink>
    </a:clrScheme>
    <a:fontScheme name="Master layouts_Warm colour palette 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Master layouts_Warm colour palette 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>
            <a:satOff val="-9090"/>
            <a:lumOff val="6470"/>
          </a:schemeClr>
        </a:solidFill>
        <a:ln w="12700" cap="flat">
          <a:solidFill>
            <a:schemeClr val="accent2">
              <a:hueOff val="-2897072"/>
              <a:satOff val="-15686"/>
            </a:schemeClr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raphik Regular"/>
            <a:ea typeface="Graphik Regular"/>
            <a:cs typeface="Graphik Regular"/>
            <a:sym typeface="Graphik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2">
              <a:hueOff val="-2897072"/>
              <a:satOff val="-15686"/>
            </a:schemeClr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raphik Regular"/>
            <a:ea typeface="Graphik Regular"/>
            <a:cs typeface="Graphik Regular"/>
            <a:sym typeface="Graphik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02fb50f-165c-4c7e-addd-edddf2a9964e">
      <UserInfo>
        <DisplayName>Roberdeau, Guillaume</DisplayName>
        <AccountId>89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850B1E1EEABE4DB516F8775D227F95" ma:contentTypeVersion="11" ma:contentTypeDescription="Create a new document." ma:contentTypeScope="" ma:versionID="3905015b4afc1eaf62af3285b42e67e8">
  <xsd:schema xmlns:xsd="http://www.w3.org/2001/XMLSchema" xmlns:xs="http://www.w3.org/2001/XMLSchema" xmlns:p="http://schemas.microsoft.com/office/2006/metadata/properties" xmlns:ns3="302fb50f-165c-4c7e-addd-edddf2a9964e" xmlns:ns4="ba63a1d0-c313-4119-9f70-1a73ab16d0a8" targetNamespace="http://schemas.microsoft.com/office/2006/metadata/properties" ma:root="true" ma:fieldsID="e4e7c793a85327db405851e784a7f631" ns3:_="" ns4:_="">
    <xsd:import namespace="302fb50f-165c-4c7e-addd-edddf2a9964e"/>
    <xsd:import namespace="ba63a1d0-c313-4119-9f70-1a73ab16d0a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2fb50f-165c-4c7e-addd-edddf2a9964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63a1d0-c313-4119-9f70-1a73ab16d0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A4066E-723C-4A59-ABD4-9E0E4402BA2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F6C4E0-1129-48FF-9790-722DF8D16146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ba63a1d0-c313-4119-9f70-1a73ab16d0a8"/>
    <ds:schemaRef ds:uri="http://purl.org/dc/elements/1.1/"/>
    <ds:schemaRef ds:uri="http://purl.org/dc/dcmitype/"/>
    <ds:schemaRef ds:uri="302fb50f-165c-4c7e-addd-edddf2a9964e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090A517-2544-406B-AB92-C3288EBA78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2fb50f-165c-4c7e-addd-edddf2a9964e"/>
    <ds:schemaRef ds:uri="ba63a1d0-c313-4119-9f70-1a73ab16d0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22332</TotalTime>
  <Words>1735</Words>
  <Application>Microsoft Office PowerPoint</Application>
  <PresentationFormat>Grand écran</PresentationFormat>
  <Paragraphs>233</Paragraphs>
  <Slides>12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12</vt:i4>
      </vt:variant>
    </vt:vector>
  </HeadingPairs>
  <TitlesOfParts>
    <vt:vector size="30" baseType="lpstr">
      <vt:lpstr>Arial</vt:lpstr>
      <vt:lpstr>Calibri</vt:lpstr>
      <vt:lpstr>Calibri Light</vt:lpstr>
      <vt:lpstr>Courier New</vt:lpstr>
      <vt:lpstr>Graphik Regular</vt:lpstr>
      <vt:lpstr>Graphik Semibold</vt:lpstr>
      <vt:lpstr>Helvetica</vt:lpstr>
      <vt:lpstr>ITC Lubalin Graph Std Book</vt:lpstr>
      <vt:lpstr>Muli</vt:lpstr>
      <vt:lpstr>Open sans</vt:lpstr>
      <vt:lpstr>Ubuntu 1</vt:lpstr>
      <vt:lpstr>Ubuntu 1 Bold</vt:lpstr>
      <vt:lpstr>Wingdings</vt:lpstr>
      <vt:lpstr>Master layouts_Warm colour palette </vt:lpstr>
      <vt:lpstr>Thème Office</vt:lpstr>
      <vt:lpstr>1_Thème Office</vt:lpstr>
      <vt:lpstr>1_Master layouts_Warm colour palette </vt:lpstr>
      <vt:lpstr>2_Thème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Ramy AHMED</dc:creator>
  <cp:lastModifiedBy>Simon BARDIN</cp:lastModifiedBy>
  <cp:revision>540</cp:revision>
  <cp:lastPrinted>2024-07-02T11:33:15Z</cp:lastPrinted>
  <dcterms:modified xsi:type="dcterms:W3CDTF">2024-08-23T12:17:57Z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0x0101008D850B1E1EEABE4DB516F8775D227F95</vt:lpwstr>
  </property>
</Properties>
</file>